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32"/>
  </p:notesMasterIdLst>
  <p:sldIdLst>
    <p:sldId id="256" r:id="rId2"/>
    <p:sldId id="260" r:id="rId3"/>
    <p:sldId id="279" r:id="rId4"/>
    <p:sldId id="282" r:id="rId5"/>
    <p:sldId id="284" r:id="rId6"/>
    <p:sldId id="280" r:id="rId7"/>
    <p:sldId id="281" r:id="rId8"/>
    <p:sldId id="283" r:id="rId9"/>
    <p:sldId id="25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6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6"/>
    <p:restoredTop sz="71348"/>
  </p:normalViewPr>
  <p:slideViewPr>
    <p:cSldViewPr snapToGrid="0" snapToObjects="1">
      <p:cViewPr varScale="1">
        <p:scale>
          <a:sx n="86" d="100"/>
          <a:sy n="86" d="100"/>
        </p:scale>
        <p:origin x="14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6F78F-886E-2841-82ED-1B56973253A8}" type="datetimeFigureOut">
              <a:rPr lang="en-GB" smtClean="0"/>
              <a:t>15/03/2021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031A6-F362-7F43-8819-E00B66E8D748}" type="slidenum">
              <a:rPr lang="en-GB" smtClean="0"/>
              <a:t>‹#›</a:t>
            </a:fld>
            <a:endParaRPr lang="en-GB"/>
          </a:p>
        </p:txBody>
      </p:sp>
    </p:spTree>
    <p:extLst>
      <p:ext uri="{BB962C8B-B14F-4D97-AF65-F5344CB8AC3E}">
        <p14:creationId xmlns:p14="http://schemas.microsoft.com/office/powerpoint/2010/main" val="53942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7031A6-F362-7F43-8819-E00B66E8D748}" type="slidenum">
              <a:rPr lang="en-GB" smtClean="0"/>
              <a:t>1</a:t>
            </a:fld>
            <a:endParaRPr lang="en-GB"/>
          </a:p>
        </p:txBody>
      </p:sp>
    </p:spTree>
    <p:extLst>
      <p:ext uri="{BB962C8B-B14F-4D97-AF65-F5344CB8AC3E}">
        <p14:creationId xmlns:p14="http://schemas.microsoft.com/office/powerpoint/2010/main" val="281244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e20e4aa63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e20e4aa63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31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e20e4aa63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e20e4aa63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4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e20e4aa63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e20e4aa63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8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e20e4aa63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e20e4aa63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34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e20e4aa63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e20e4aa63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12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main layers: </a:t>
            </a:r>
          </a:p>
          <a:p>
            <a:r>
              <a:rPr lang="en-GB" dirty="0"/>
              <a:t>Ectoderm- blue</a:t>
            </a:r>
          </a:p>
          <a:p>
            <a:r>
              <a:rPr lang="en-GB" dirty="0"/>
              <a:t>Mesoderm- orange- 3 parts of mesoderm- paraxial, intermediate and lateral plate </a:t>
            </a:r>
          </a:p>
          <a:p>
            <a:r>
              <a:rPr lang="en-GB" dirty="0"/>
              <a:t>Lateral divided into- somatic and splanchnic </a:t>
            </a:r>
          </a:p>
          <a:p>
            <a:r>
              <a:rPr lang="en-GB" dirty="0"/>
              <a:t>Endoderm- yellow</a:t>
            </a:r>
          </a:p>
          <a:p>
            <a:endParaRPr lang="en-GB" dirty="0"/>
          </a:p>
          <a:p>
            <a:r>
              <a:rPr lang="en-GB" dirty="0"/>
              <a:t>Heart derives from mesoderm </a:t>
            </a:r>
          </a:p>
          <a:p>
            <a:r>
              <a:rPr lang="en-GB" dirty="0"/>
              <a:t>Day 16- Primary and secondary heart field which originate from the primitive blast  and move to the splanchnic mesoderm </a:t>
            </a:r>
          </a:p>
          <a:p>
            <a:r>
              <a:rPr lang="en-GB" dirty="0"/>
              <a:t>Primary heat field above the neural crest </a:t>
            </a:r>
          </a:p>
          <a:p>
            <a:r>
              <a:rPr lang="en-GB" dirty="0"/>
              <a:t>Secondary heart field is below the neural crest</a:t>
            </a:r>
          </a:p>
          <a:p>
            <a:r>
              <a:rPr lang="en-GB" dirty="0"/>
              <a:t>Forms a horseshoe shaped structure  </a:t>
            </a:r>
          </a:p>
          <a:p>
            <a:endParaRPr lang="en-GB" dirty="0"/>
          </a:p>
          <a:p>
            <a:r>
              <a:rPr lang="en-GB" dirty="0"/>
              <a:t>Linear Heart Tube comes from the primary and Secondary heat fields </a:t>
            </a:r>
          </a:p>
          <a:p>
            <a:r>
              <a:rPr lang="en-GB" dirty="0"/>
              <a:t>Fold inwards and join together to form the endocardial tubes (2) and then fuse together to form one endocardial tube </a:t>
            </a:r>
          </a:p>
          <a:p>
            <a:endParaRPr lang="en-GB" dirty="0"/>
          </a:p>
        </p:txBody>
      </p:sp>
      <p:sp>
        <p:nvSpPr>
          <p:cNvPr id="4" name="Slide Number Placeholder 3"/>
          <p:cNvSpPr>
            <a:spLocks noGrp="1"/>
          </p:cNvSpPr>
          <p:nvPr>
            <p:ph type="sldNum" sz="quarter" idx="5"/>
          </p:nvPr>
        </p:nvSpPr>
        <p:spPr/>
        <p:txBody>
          <a:bodyPr/>
          <a:lstStyle/>
          <a:p>
            <a:fld id="{BDEB79B2-D113-AA40-97AE-2937E001FEC2}" type="slidenum">
              <a:rPr lang="en-GB" smtClean="0"/>
              <a:t>22</a:t>
            </a:fld>
            <a:endParaRPr lang="en-GB"/>
          </a:p>
        </p:txBody>
      </p:sp>
    </p:spTree>
    <p:extLst>
      <p:ext uri="{BB962C8B-B14F-4D97-AF65-F5344CB8AC3E}">
        <p14:creationId xmlns:p14="http://schemas.microsoft.com/office/powerpoint/2010/main" val="910180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Heart tube is endocardial tube </a:t>
            </a:r>
          </a:p>
          <a:p>
            <a:r>
              <a:rPr lang="en-GB" dirty="0"/>
              <a:t>Bulbous cordis has 3 parts to it </a:t>
            </a:r>
          </a:p>
          <a:p>
            <a:r>
              <a:rPr lang="en-GB" dirty="0"/>
              <a:t>1.) Proximal 1/3- no name- gives rise to the right ventricle </a:t>
            </a:r>
          </a:p>
          <a:p>
            <a:r>
              <a:rPr lang="en-GB" dirty="0"/>
              <a:t>2.) Middle 1/3- known as the cone cordis- forms the outflow tract </a:t>
            </a:r>
          </a:p>
          <a:p>
            <a:r>
              <a:rPr lang="en-GB" dirty="0"/>
              <a:t>3.) Distal 1/3- known as the truncus arteriosus- ascending aspect of aorta and pulmonary trunk </a:t>
            </a:r>
          </a:p>
          <a:p>
            <a:endParaRPr lang="en-GB" dirty="0"/>
          </a:p>
          <a:p>
            <a:r>
              <a:rPr lang="en-GB" dirty="0"/>
              <a:t>Primitive Ventricle- mainly forms the left ventricle </a:t>
            </a:r>
          </a:p>
          <a:p>
            <a:r>
              <a:rPr lang="en-GB" dirty="0"/>
              <a:t>Bulbo ventricular sulcus- between bulbus cordis and primitive ventricle- forms intraventricular septum  </a:t>
            </a:r>
          </a:p>
          <a:p>
            <a:endParaRPr lang="en-GB" dirty="0"/>
          </a:p>
          <a:p>
            <a:r>
              <a:rPr lang="en-GB" dirty="0"/>
              <a:t>Junction primitive ventricle and primitive atria- called atrio-ventricular canal- AV Canal </a:t>
            </a:r>
          </a:p>
          <a:p>
            <a:endParaRPr lang="en-GB" dirty="0"/>
          </a:p>
          <a:p>
            <a:r>
              <a:rPr lang="en-GB" dirty="0"/>
              <a:t>Primitive atria- gives rise to right and left atria </a:t>
            </a:r>
          </a:p>
          <a:p>
            <a:endParaRPr lang="en-GB" dirty="0"/>
          </a:p>
          <a:p>
            <a:r>
              <a:rPr lang="en-GB" dirty="0"/>
              <a:t>Sinuous venous- you have left and right trunk </a:t>
            </a:r>
          </a:p>
          <a:p>
            <a:r>
              <a:rPr lang="en-GB" dirty="0"/>
              <a:t>right forms superior and inferior vena cava- inflow tract</a:t>
            </a:r>
          </a:p>
          <a:p>
            <a:r>
              <a:rPr lang="en-GB" dirty="0"/>
              <a:t>Left forms part of the coronary sinus- part of the coronary veins which takes blood away from the heart </a:t>
            </a:r>
          </a:p>
        </p:txBody>
      </p:sp>
      <p:sp>
        <p:nvSpPr>
          <p:cNvPr id="4" name="Slide Number Placeholder 3"/>
          <p:cNvSpPr>
            <a:spLocks noGrp="1"/>
          </p:cNvSpPr>
          <p:nvPr>
            <p:ph type="sldNum" sz="quarter" idx="5"/>
          </p:nvPr>
        </p:nvSpPr>
        <p:spPr/>
        <p:txBody>
          <a:bodyPr/>
          <a:lstStyle/>
          <a:p>
            <a:fld id="{BDEB79B2-D113-AA40-97AE-2937E001FEC2}" type="slidenum">
              <a:rPr lang="en-GB" smtClean="0"/>
              <a:t>23</a:t>
            </a:fld>
            <a:endParaRPr lang="en-GB"/>
          </a:p>
        </p:txBody>
      </p:sp>
    </p:spTree>
    <p:extLst>
      <p:ext uri="{BB962C8B-B14F-4D97-AF65-F5344CB8AC3E}">
        <p14:creationId xmlns:p14="http://schemas.microsoft.com/office/powerpoint/2010/main" val="3832015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atria folds goes right behind the bulbus cordis </a:t>
            </a:r>
          </a:p>
          <a:p>
            <a:r>
              <a:rPr lang="en-GB" dirty="0"/>
              <a:t>Heart is in the pericardial cavity- which forms pericardium</a:t>
            </a:r>
          </a:p>
          <a:p>
            <a:endParaRPr lang="en-GB" dirty="0"/>
          </a:p>
          <a:p>
            <a:r>
              <a:rPr lang="en-GB" dirty="0"/>
              <a:t> </a:t>
            </a:r>
          </a:p>
        </p:txBody>
      </p:sp>
      <p:sp>
        <p:nvSpPr>
          <p:cNvPr id="4" name="Slide Number Placeholder 3"/>
          <p:cNvSpPr>
            <a:spLocks noGrp="1"/>
          </p:cNvSpPr>
          <p:nvPr>
            <p:ph type="sldNum" sz="quarter" idx="5"/>
          </p:nvPr>
        </p:nvSpPr>
        <p:spPr/>
        <p:txBody>
          <a:bodyPr/>
          <a:lstStyle/>
          <a:p>
            <a:fld id="{BDEB79B2-D113-AA40-97AE-2937E001FEC2}" type="slidenum">
              <a:rPr lang="en-GB" smtClean="0"/>
              <a:t>24</a:t>
            </a:fld>
            <a:endParaRPr lang="en-GB"/>
          </a:p>
        </p:txBody>
      </p:sp>
    </p:spTree>
    <p:extLst>
      <p:ext uri="{BB962C8B-B14F-4D97-AF65-F5344CB8AC3E}">
        <p14:creationId xmlns:p14="http://schemas.microsoft.com/office/powerpoint/2010/main" val="34867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how it looks once folding is completed </a:t>
            </a:r>
          </a:p>
          <a:p>
            <a:r>
              <a:rPr lang="en-GB" dirty="0"/>
              <a:t>Atria lie posteriorly and ventricle lies anteriorly </a:t>
            </a:r>
          </a:p>
        </p:txBody>
      </p:sp>
      <p:sp>
        <p:nvSpPr>
          <p:cNvPr id="4" name="Slide Number Placeholder 3"/>
          <p:cNvSpPr>
            <a:spLocks noGrp="1"/>
          </p:cNvSpPr>
          <p:nvPr>
            <p:ph type="sldNum" sz="quarter" idx="5"/>
          </p:nvPr>
        </p:nvSpPr>
        <p:spPr/>
        <p:txBody>
          <a:bodyPr/>
          <a:lstStyle/>
          <a:p>
            <a:fld id="{BDEB79B2-D113-AA40-97AE-2937E001FEC2}" type="slidenum">
              <a:rPr lang="en-GB" smtClean="0"/>
              <a:t>25</a:t>
            </a:fld>
            <a:endParaRPr lang="en-GB"/>
          </a:p>
        </p:txBody>
      </p:sp>
    </p:spTree>
    <p:extLst>
      <p:ext uri="{BB962C8B-B14F-4D97-AF65-F5344CB8AC3E}">
        <p14:creationId xmlns:p14="http://schemas.microsoft.com/office/powerpoint/2010/main" val="865051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common atria is dived into the right and left atria </a:t>
            </a:r>
          </a:p>
          <a:p>
            <a:endParaRPr lang="en-GB" dirty="0"/>
          </a:p>
          <a:p>
            <a:r>
              <a:rPr lang="en-GB" dirty="0"/>
              <a:t>Cells that are Swelling are formed in AV canal which is known as endocardial cushion </a:t>
            </a:r>
          </a:p>
          <a:p>
            <a:r>
              <a:rPr lang="en-GB" dirty="0"/>
              <a:t>They are on either side fuse together and form the septum intermediate </a:t>
            </a:r>
          </a:p>
          <a:p>
            <a:r>
              <a:rPr lang="en-GB" dirty="0"/>
              <a:t>This divide into left and right </a:t>
            </a:r>
          </a:p>
          <a:p>
            <a:endParaRPr lang="en-GB" dirty="0"/>
          </a:p>
          <a:p>
            <a:r>
              <a:rPr lang="en-GB" dirty="0"/>
              <a:t>Roof of atria, the septum primum is there and lengthens towards the septum intermediate but doesn’t reach it and leaves a gap </a:t>
            </a:r>
          </a:p>
          <a:p>
            <a:r>
              <a:rPr lang="en-GB" dirty="0"/>
              <a:t>Known as foramen primum or the </a:t>
            </a:r>
            <a:r>
              <a:rPr lang="en-GB" dirty="0" err="1"/>
              <a:t>oseto</a:t>
            </a:r>
            <a:r>
              <a:rPr lang="en-GB" dirty="0"/>
              <a:t> primum (Check that </a:t>
            </a:r>
            <a:r>
              <a:rPr lang="en-GB" dirty="0" err="1"/>
              <a:t>sney</a:t>
            </a:r>
            <a:r>
              <a:rPr lang="en-GB" dirty="0"/>
              <a:t>) </a:t>
            </a:r>
          </a:p>
          <a:p>
            <a:r>
              <a:rPr lang="en-GB" dirty="0"/>
              <a:t>Perforations form and it reaches the septum intermediate </a:t>
            </a:r>
          </a:p>
          <a:p>
            <a:r>
              <a:rPr lang="en-GB" dirty="0"/>
              <a:t>But there is a gap at the top and it is called foramen secundum </a:t>
            </a:r>
          </a:p>
          <a:p>
            <a:endParaRPr lang="en-GB" dirty="0"/>
          </a:p>
        </p:txBody>
      </p:sp>
      <p:sp>
        <p:nvSpPr>
          <p:cNvPr id="4" name="Slide Number Placeholder 3"/>
          <p:cNvSpPr>
            <a:spLocks noGrp="1"/>
          </p:cNvSpPr>
          <p:nvPr>
            <p:ph type="sldNum" sz="quarter" idx="5"/>
          </p:nvPr>
        </p:nvSpPr>
        <p:spPr/>
        <p:txBody>
          <a:bodyPr/>
          <a:lstStyle/>
          <a:p>
            <a:fld id="{BDEB79B2-D113-AA40-97AE-2937E001FEC2}" type="slidenum">
              <a:rPr lang="en-GB" smtClean="0"/>
              <a:t>26</a:t>
            </a:fld>
            <a:endParaRPr lang="en-GB"/>
          </a:p>
        </p:txBody>
      </p:sp>
    </p:spTree>
    <p:extLst>
      <p:ext uri="{BB962C8B-B14F-4D97-AF65-F5344CB8AC3E}">
        <p14:creationId xmlns:p14="http://schemas.microsoft.com/office/powerpoint/2010/main" val="122408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Fertilisation happens in the ampulla of the uterine tube.</a:t>
            </a:r>
          </a:p>
          <a:p>
            <a:endParaRPr lang="en-GB" dirty="0"/>
          </a:p>
          <a:p>
            <a:r>
              <a:rPr lang="en-GB" b="1" dirty="0"/>
              <a:t>Fertilisation</a:t>
            </a:r>
          </a:p>
          <a:p>
            <a:r>
              <a:rPr lang="en-GB" sz="1200" i="0" kern="1200" dirty="0">
                <a:solidFill>
                  <a:schemeClr val="tx1"/>
                </a:solidFill>
                <a:effectLst/>
                <a:latin typeface="+mn-lt"/>
                <a:ea typeface="+mn-ea"/>
                <a:cs typeface="+mn-cs"/>
              </a:rPr>
              <a:t>Secondary oocyte is stuck in metaphase II and is waiting for the sperm cell is come (they travel due to muscular contraction of uterus and uterine tube) but in order for it to touch it has to undergo a process called capacitation (</a:t>
            </a:r>
            <a:r>
              <a:rPr lang="en-GB" sz="1200" i="0" kern="1200" dirty="0">
                <a:solidFill>
                  <a:schemeClr val="tx1"/>
                </a:solidFill>
                <a:effectLst/>
                <a:latin typeface="+mn-lt"/>
                <a:ea typeface="+mn-ea"/>
                <a:cs typeface="+mn-cs"/>
                <a:sym typeface="Wingdings" pitchFamily="2" charset="2"/>
              </a:rPr>
              <a:t></a:t>
            </a:r>
            <a:r>
              <a:rPr lang="en-GB" sz="1200" i="0" kern="1200" dirty="0">
                <a:solidFill>
                  <a:schemeClr val="tx1"/>
                </a:solidFill>
                <a:effectLst/>
                <a:latin typeface="+mn-lt"/>
                <a:ea typeface="+mn-ea"/>
                <a:cs typeface="+mn-cs"/>
              </a:rPr>
              <a:t> sperms head needs to clean of cholesterol molecule etc..) and has to attach to ZP</a:t>
            </a:r>
            <a:r>
              <a:rPr lang="en-GB" sz="1200" i="0" kern="1200" baseline="-25000" dirty="0">
                <a:solidFill>
                  <a:schemeClr val="tx1"/>
                </a:solidFill>
                <a:effectLst/>
                <a:latin typeface="+mn-lt"/>
                <a:ea typeface="+mn-ea"/>
                <a:cs typeface="+mn-cs"/>
              </a:rPr>
              <a:t>3</a:t>
            </a:r>
            <a:r>
              <a:rPr lang="en-GB" sz="1200" i="0" kern="1200" dirty="0">
                <a:solidFill>
                  <a:schemeClr val="tx1"/>
                </a:solidFill>
                <a:effectLst/>
                <a:latin typeface="+mn-lt"/>
                <a:ea typeface="+mn-ea"/>
                <a:cs typeface="+mn-cs"/>
              </a:rPr>
              <a:t> receptors (specific type of protein) on oocyte membrane.</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3 phased of fertilisation:</a:t>
            </a:r>
            <a:endParaRPr lang="en-GB" sz="1200" i="1"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Phase 1: Penetration of Corona Radiata </a:t>
            </a:r>
            <a:endParaRPr lang="en-GB" sz="1200" i="1" kern="1200" dirty="0">
              <a:solidFill>
                <a:schemeClr val="tx1"/>
              </a:solidFill>
              <a:effectLst/>
              <a:latin typeface="+mn-lt"/>
              <a:ea typeface="+mn-ea"/>
              <a:cs typeface="+mn-cs"/>
            </a:endParaRPr>
          </a:p>
          <a:p>
            <a:pPr lvl="1"/>
            <a:r>
              <a:rPr lang="en-GB" sz="1200" i="0" kern="1200" dirty="0">
                <a:solidFill>
                  <a:schemeClr val="tx1"/>
                </a:solidFill>
                <a:effectLst/>
                <a:latin typeface="+mn-lt"/>
                <a:ea typeface="+mn-ea"/>
                <a:cs typeface="+mn-cs"/>
              </a:rPr>
              <a:t>capacitated sperm passes free through</a:t>
            </a:r>
            <a:endParaRPr lang="en-GB" sz="1200" i="1"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Phase 2: Penetration of Zona Pellucida</a:t>
            </a:r>
            <a:endParaRPr lang="en-GB" sz="1200" i="1" kern="1200" dirty="0">
              <a:solidFill>
                <a:schemeClr val="tx1"/>
              </a:solidFill>
              <a:effectLst/>
              <a:latin typeface="+mn-lt"/>
              <a:ea typeface="+mn-ea"/>
              <a:cs typeface="+mn-cs"/>
            </a:endParaRPr>
          </a:p>
          <a:p>
            <a:pPr lvl="1"/>
            <a:r>
              <a:rPr lang="en-GB" sz="1200" i="0" kern="1200" dirty="0">
                <a:solidFill>
                  <a:schemeClr val="tx1"/>
                </a:solidFill>
                <a:effectLst/>
                <a:latin typeface="+mn-lt"/>
                <a:ea typeface="+mn-ea"/>
                <a:cs typeface="+mn-cs"/>
              </a:rPr>
              <a:t>Once sperm comes in contact with ZP3 receptors it activates the head of the sperm head cell, and it fuses with the oocyte membrane (Acrosomal enzymes help disperse corona radiata and aid penetration of zona pellucida). </a:t>
            </a:r>
            <a:endParaRPr lang="en-GB" sz="1200" i="1" kern="1200" dirty="0">
              <a:solidFill>
                <a:schemeClr val="tx1"/>
              </a:solidFill>
              <a:effectLst/>
              <a:latin typeface="+mn-lt"/>
              <a:ea typeface="+mn-ea"/>
              <a:cs typeface="+mn-cs"/>
            </a:endParaRPr>
          </a:p>
          <a:p>
            <a:pPr lvl="1"/>
            <a:r>
              <a:rPr lang="en-GB" sz="1200" i="0" kern="1200" dirty="0">
                <a:solidFill>
                  <a:schemeClr val="tx1"/>
                </a:solidFill>
                <a:effectLst/>
                <a:latin typeface="+mn-lt"/>
                <a:ea typeface="+mn-ea"/>
                <a:cs typeface="+mn-cs"/>
              </a:rPr>
              <a:t>This contact also releases lysosomal enzymes from cortical granules lining the plasma of oocyte. (Enzymes released by cortical granules digest sperm receptor proteins ZP2 and ZP3 so that they can no longer bind to sperm.)</a:t>
            </a:r>
            <a:endParaRPr lang="en-GB" sz="1200" i="1" kern="1200" dirty="0">
              <a:solidFill>
                <a:schemeClr val="tx1"/>
              </a:solidFill>
              <a:effectLst/>
              <a:latin typeface="+mn-lt"/>
              <a:ea typeface="+mn-ea"/>
              <a:cs typeface="+mn-cs"/>
            </a:endParaRPr>
          </a:p>
          <a:p>
            <a:pPr lvl="0"/>
            <a:r>
              <a:rPr lang="en-GB" sz="1200" b="0" i="0" kern="1200" dirty="0">
                <a:solidFill>
                  <a:schemeClr val="tx1"/>
                </a:solidFill>
                <a:effectLst/>
                <a:latin typeface="+mn-lt"/>
                <a:ea typeface="+mn-ea"/>
                <a:cs typeface="+mn-cs"/>
              </a:rPr>
              <a:t>Phase 3: Fusion of the oocyte and sperm cell membrane </a:t>
            </a:r>
            <a:r>
              <a:rPr lang="en-GB" sz="1200" b="0" i="0" kern="1200" dirty="0">
                <a:solidFill>
                  <a:schemeClr val="tx1"/>
                </a:solidFill>
                <a:effectLst/>
                <a:latin typeface="+mn-lt"/>
                <a:ea typeface="+mn-ea"/>
                <a:cs typeface="+mn-cs"/>
                <a:sym typeface="Wingdings" pitchFamily="2" charset="2"/>
              </a:rPr>
              <a:t></a:t>
            </a:r>
            <a:r>
              <a:rPr lang="en-GB" sz="1200" b="0" i="0" kern="1200" dirty="0">
                <a:solidFill>
                  <a:schemeClr val="tx1"/>
                </a:solidFill>
                <a:effectLst/>
                <a:latin typeface="+mn-lt"/>
                <a:ea typeface="+mn-ea"/>
                <a:cs typeface="+mn-cs"/>
              </a:rPr>
              <a:t> the egg responds in 3 ways when spermatozoon enters:</a:t>
            </a:r>
            <a:endParaRPr lang="en-GB" sz="1200" b="0" i="1" kern="1200" dirty="0">
              <a:solidFill>
                <a:schemeClr val="tx1"/>
              </a:solidFill>
              <a:effectLst/>
              <a:latin typeface="+mn-lt"/>
              <a:ea typeface="+mn-ea"/>
              <a:cs typeface="+mn-cs"/>
            </a:endParaRPr>
          </a:p>
          <a:p>
            <a:pPr lvl="1"/>
            <a:r>
              <a:rPr lang="en-GB" sz="1200" b="0" i="0" kern="1200" dirty="0">
                <a:solidFill>
                  <a:schemeClr val="tx1"/>
                </a:solidFill>
                <a:effectLst/>
                <a:latin typeface="+mn-lt"/>
                <a:ea typeface="+mn-ea"/>
                <a:cs typeface="+mn-cs"/>
              </a:rPr>
              <a:t>Cortical and Zona reaction </a:t>
            </a:r>
            <a:r>
              <a:rPr lang="en-GB" sz="1200" b="0" i="0" kern="1200" dirty="0">
                <a:solidFill>
                  <a:schemeClr val="tx1"/>
                </a:solidFill>
                <a:effectLst/>
                <a:latin typeface="+mn-lt"/>
                <a:ea typeface="+mn-ea"/>
                <a:cs typeface="+mn-cs"/>
                <a:sym typeface="Wingdings" pitchFamily="2" charset="2"/>
              </a:rPr>
              <a:t></a:t>
            </a:r>
            <a:r>
              <a:rPr lang="en-GB" sz="1200" b="0" i="0" kern="1200" dirty="0">
                <a:solidFill>
                  <a:schemeClr val="tx1"/>
                </a:solidFill>
                <a:effectLst/>
                <a:latin typeface="+mn-lt"/>
                <a:ea typeface="+mn-ea"/>
                <a:cs typeface="+mn-cs"/>
              </a:rPr>
              <a:t>  oocyte membrane becomes impenetrable due to release of lysosomal enzymes; Permeability of zona pellucida altered to prevent further penetration - 'zona reaction’.</a:t>
            </a:r>
            <a:endParaRPr lang="en-GB" sz="1200" b="0" i="1" kern="1200" dirty="0">
              <a:solidFill>
                <a:schemeClr val="tx1"/>
              </a:solidFill>
              <a:effectLst/>
              <a:latin typeface="+mn-lt"/>
              <a:ea typeface="+mn-ea"/>
              <a:cs typeface="+mn-cs"/>
            </a:endParaRPr>
          </a:p>
          <a:p>
            <a:pPr lvl="1"/>
            <a:r>
              <a:rPr lang="en-GB" sz="1200" b="0" i="0" kern="1200" dirty="0">
                <a:solidFill>
                  <a:schemeClr val="tx1"/>
                </a:solidFill>
                <a:effectLst/>
                <a:latin typeface="+mn-lt"/>
                <a:ea typeface="+mn-ea"/>
                <a:cs typeface="+mn-cs"/>
              </a:rPr>
              <a:t>Resumption of the second meiotic phase </a:t>
            </a:r>
            <a:r>
              <a:rPr lang="en-GB" sz="1200" b="0" i="0" kern="1200" dirty="0">
                <a:solidFill>
                  <a:schemeClr val="tx1"/>
                </a:solidFill>
                <a:effectLst/>
                <a:latin typeface="+mn-lt"/>
                <a:ea typeface="+mn-ea"/>
                <a:cs typeface="+mn-cs"/>
                <a:sym typeface="Wingdings" pitchFamily="2" charset="2"/>
              </a:rPr>
              <a:t></a:t>
            </a:r>
            <a:r>
              <a:rPr lang="en-GB" sz="1200" b="0" i="0" kern="1200" dirty="0">
                <a:solidFill>
                  <a:schemeClr val="tx1"/>
                </a:solidFill>
                <a:effectLst/>
                <a:latin typeface="+mn-lt"/>
                <a:ea typeface="+mn-ea"/>
                <a:cs typeface="+mn-cs"/>
              </a:rPr>
              <a:t> chromosomes of definitive oocyte arrange themselves as the female pronucleus (vesicular nucleus)</a:t>
            </a:r>
            <a:endParaRPr lang="en-GB" sz="1200" b="0" i="1" kern="1200" dirty="0">
              <a:solidFill>
                <a:schemeClr val="tx1"/>
              </a:solidFill>
              <a:effectLst/>
              <a:latin typeface="+mn-lt"/>
              <a:ea typeface="+mn-ea"/>
              <a:cs typeface="+mn-cs"/>
            </a:endParaRPr>
          </a:p>
          <a:p>
            <a:pPr lvl="1"/>
            <a:r>
              <a:rPr lang="en-GB" sz="1200" b="0" i="0" kern="1200" dirty="0">
                <a:solidFill>
                  <a:schemeClr val="tx1"/>
                </a:solidFill>
                <a:effectLst/>
                <a:latin typeface="+mn-lt"/>
                <a:ea typeface="+mn-ea"/>
                <a:cs typeface="+mn-cs"/>
              </a:rPr>
              <a:t>Metabolic activation of the egg </a:t>
            </a:r>
            <a:r>
              <a:rPr lang="en-GB" sz="1200" b="0" i="0" kern="1200" dirty="0">
                <a:solidFill>
                  <a:schemeClr val="tx1"/>
                </a:solidFill>
                <a:effectLst/>
                <a:latin typeface="+mn-lt"/>
                <a:ea typeface="+mn-ea"/>
                <a:cs typeface="+mn-cs"/>
                <a:sym typeface="Wingdings" pitchFamily="2" charset="2"/>
              </a:rPr>
              <a:t></a:t>
            </a:r>
            <a:r>
              <a:rPr lang="en-GB" sz="1200" b="0" i="0" kern="1200" dirty="0">
                <a:solidFill>
                  <a:schemeClr val="tx1"/>
                </a:solidFill>
                <a:effectLst/>
                <a:latin typeface="+mn-lt"/>
                <a:ea typeface="+mn-ea"/>
                <a:cs typeface="+mn-cs"/>
              </a:rPr>
              <a:t> most likely carried by the spermatozoon.</a:t>
            </a:r>
            <a:endParaRPr lang="en-GB" sz="1200" b="0" i="1"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Sperm releases its nucleus into the cytoplasm (of oocyte). Goes from haploid to diploid cell (zygote).</a:t>
            </a:r>
            <a:endParaRPr lang="en-GB" sz="1200" b="0" i="1"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Ovum shrinks </a:t>
            </a:r>
            <a:r>
              <a:rPr lang="en-GB" sz="1200" b="0" i="0" kern="1200" dirty="0">
                <a:solidFill>
                  <a:schemeClr val="tx1"/>
                </a:solidFill>
                <a:effectLst/>
                <a:latin typeface="+mn-lt"/>
                <a:ea typeface="+mn-ea"/>
                <a:cs typeface="+mn-cs"/>
                <a:sym typeface="Wingdings" pitchFamily="2" charset="2"/>
              </a:rPr>
              <a:t></a:t>
            </a:r>
            <a:r>
              <a:rPr lang="en-GB" sz="1200" b="0" i="0" kern="1200" dirty="0">
                <a:solidFill>
                  <a:schemeClr val="tx1"/>
                </a:solidFill>
                <a:effectLst/>
                <a:latin typeface="+mn-lt"/>
                <a:ea typeface="+mn-ea"/>
                <a:cs typeface="+mn-cs"/>
              </a:rPr>
              <a:t> perivitelline space. Note the gametes contribute DNA equally but the cytoplasmic contribution is grossly unequal</a:t>
            </a:r>
            <a:endParaRPr lang="en-GB" sz="1200" b="0" i="1"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Zygote undergoes a lot of proliferation (Show a quick overview of cell cycle; G1, S, G2, M) and continues </a:t>
            </a:r>
            <a:r>
              <a:rPr lang="en-GB" sz="1200" i="0" kern="1200" dirty="0">
                <a:solidFill>
                  <a:schemeClr val="tx1"/>
                </a:solidFill>
                <a:effectLst/>
                <a:latin typeface="+mn-lt"/>
                <a:ea typeface="+mn-ea"/>
                <a:cs typeface="+mn-cs"/>
              </a:rPr>
              <a:t>replicating and replicating </a:t>
            </a:r>
            <a:r>
              <a:rPr lang="en-GB" sz="1200" i="0" kern="1200" dirty="0">
                <a:solidFill>
                  <a:schemeClr val="tx1"/>
                </a:solidFill>
                <a:effectLst/>
                <a:latin typeface="+mn-lt"/>
                <a:ea typeface="+mn-ea"/>
                <a:cs typeface="+mn-cs"/>
                <a:sym typeface="Wingdings" pitchFamily="2" charset="2"/>
              </a:rPr>
              <a:t></a:t>
            </a:r>
            <a:r>
              <a:rPr lang="en-GB" sz="1200" i="0" kern="1200" dirty="0">
                <a:solidFill>
                  <a:schemeClr val="tx1"/>
                </a:solidFill>
                <a:effectLst/>
                <a:latin typeface="+mn-lt"/>
                <a:ea typeface="+mn-ea"/>
                <a:cs typeface="+mn-cs"/>
              </a:rPr>
              <a:t> 2, 4, 8 cells… this is called cleavage.</a:t>
            </a:r>
            <a:endParaRPr lang="en-GB" sz="1200"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Cleavage</a:t>
            </a:r>
          </a:p>
          <a:p>
            <a:r>
              <a:rPr lang="en-GB" sz="1200" i="0" kern="1200" dirty="0">
                <a:solidFill>
                  <a:schemeClr val="tx1"/>
                </a:solidFill>
                <a:effectLst/>
                <a:latin typeface="+mn-lt"/>
                <a:ea typeface="+mn-ea"/>
                <a:cs typeface="+mn-cs"/>
              </a:rPr>
              <a:t>Zona pellucida is present in fertilisation, zygote and 2-cell stage. Then divide again, so 4 cell stage. Then divide again to become 8 cell stage then 16 cell stage. In the 16-cell stage, you have a spherical ball like shape formed by these cells, however it is hollow inside. </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Anything after the 16-cell stage and up till blastocyst is called the morula. The cells in the morula are called blastomeres.</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Whilst this cleavage process is happening, they are moving towards the uterine cavity. It has certain types of proteins that allow it to implant itself on the endometrium.</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Now compaction occurs which segregates the inner cells (gives rise to embryo proper) from outer cells (give rise to trophoblast which then gives to placenta). There are cells tightly arranged on all around the edge and some cells that group together on edge together. </a:t>
            </a:r>
            <a:r>
              <a:rPr lang="en-GB" sz="1200" i="0" kern="1200" dirty="0">
                <a:solidFill>
                  <a:schemeClr val="tx1"/>
                </a:solidFill>
                <a:effectLst/>
                <a:latin typeface="+mn-lt"/>
                <a:ea typeface="+mn-ea"/>
                <a:cs typeface="+mn-cs"/>
                <a:sym typeface="Wingdings" pitchFamily="2" charset="2"/>
              </a:rPr>
              <a:t></a:t>
            </a:r>
            <a:r>
              <a:rPr lang="en-GB" sz="1200" i="0" kern="1200" dirty="0">
                <a:solidFill>
                  <a:schemeClr val="tx1"/>
                </a:solidFill>
                <a:effectLst/>
                <a:latin typeface="+mn-lt"/>
                <a:ea typeface="+mn-ea"/>
                <a:cs typeface="+mn-cs"/>
              </a:rPr>
              <a:t> this is called blastocyst.</a:t>
            </a:r>
            <a:endParaRPr lang="en-GB" sz="1200"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Blastocyst Formation</a:t>
            </a:r>
          </a:p>
          <a:p>
            <a:r>
              <a:rPr lang="en-GB" sz="1200" i="0" kern="1200" dirty="0">
                <a:solidFill>
                  <a:schemeClr val="tx1"/>
                </a:solidFill>
                <a:effectLst/>
                <a:latin typeface="+mn-lt"/>
                <a:ea typeface="+mn-ea"/>
                <a:cs typeface="+mn-cs"/>
              </a:rPr>
              <a:t>Going from morula to blastocyst. About the time morula enters the uterine cavity. Fluid enters the intercellular space of the inner cell mass, and forms a single cavity called blastocele.</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Now outer cell mass becomes the trophoblast (as it is a little more differentiated than before), and inner cell mass becomes the embryoblast and will be at one pole. Zona pellucida has now disappeared, allowing implantation to begin.</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Trophoblast will then become part of the chorion and also part of the placenta.</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Trophoblast differentiates to become the cytotrophoblast and Synctiotrophoblast.</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Embryoblast will eventually start developing into bilaminar disc (epiblast and hypoblast).</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C7031A6-F362-7F43-8819-E00B66E8D748}" type="slidenum">
              <a:rPr lang="en-GB" smtClean="0"/>
              <a:t>3</a:t>
            </a:fld>
            <a:endParaRPr lang="en-GB"/>
          </a:p>
        </p:txBody>
      </p:sp>
    </p:spTree>
    <p:extLst>
      <p:ext uri="{BB962C8B-B14F-4D97-AF65-F5344CB8AC3E}">
        <p14:creationId xmlns:p14="http://schemas.microsoft.com/office/powerpoint/2010/main" val="116341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roof of the atria there is another septum forming called septum secundum- starts to elongate downwards </a:t>
            </a:r>
          </a:p>
          <a:p>
            <a:r>
              <a:rPr lang="en-GB" dirty="0"/>
              <a:t>New opening called the foramen ovale allows connections between right and left atria </a:t>
            </a:r>
          </a:p>
          <a:p>
            <a:r>
              <a:rPr lang="en-GB" dirty="0"/>
              <a:t>Just after birth this closes up </a:t>
            </a:r>
          </a:p>
        </p:txBody>
      </p:sp>
      <p:sp>
        <p:nvSpPr>
          <p:cNvPr id="4" name="Slide Number Placeholder 3"/>
          <p:cNvSpPr>
            <a:spLocks noGrp="1"/>
          </p:cNvSpPr>
          <p:nvPr>
            <p:ph type="sldNum" sz="quarter" idx="5"/>
          </p:nvPr>
        </p:nvSpPr>
        <p:spPr/>
        <p:txBody>
          <a:bodyPr/>
          <a:lstStyle/>
          <a:p>
            <a:fld id="{BDEB79B2-D113-AA40-97AE-2937E001FEC2}" type="slidenum">
              <a:rPr lang="en-GB" smtClean="0"/>
              <a:t>27</a:t>
            </a:fld>
            <a:endParaRPr lang="en-GB"/>
          </a:p>
        </p:txBody>
      </p:sp>
    </p:spTree>
    <p:extLst>
      <p:ext uri="{BB962C8B-B14F-4D97-AF65-F5344CB8AC3E}">
        <p14:creationId xmlns:p14="http://schemas.microsoft.com/office/powerpoint/2010/main" val="201051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embryo implants via the integrins and selectins to the uterine wall (nearer the fundus than the cervix). </a:t>
            </a:r>
          </a:p>
          <a:p>
            <a:endParaRPr lang="en-GB" dirty="0"/>
          </a:p>
          <a:p>
            <a:r>
              <a:rPr lang="en-GB" dirty="0"/>
              <a:t>Trophoblast divides intro Synctiotrophoblast and cytotrophoblast. Outer cell layer is cytotrophoblast (cell margins) with nucleus inside the cell. Other cells proliferate and cell membranes disintegrate, and this happens outside the zona pellucida. When cell membrane disintegrates it forms a fluid, a cytoplasm, which consists the nuclei of all these cells. All of the cytoplasm of the cells starts to fuse together forming a syncytium  that is called our Synctiotrophoblast. Not well-defined cell margins. Eventually what will happen is that cells within the synchiotrophoblast will start forming a villi/ finger projection-like structure that extends through this.</a:t>
            </a:r>
          </a:p>
          <a:p>
            <a:endParaRPr lang="en-GB" dirty="0"/>
          </a:p>
          <a:p>
            <a:r>
              <a:rPr lang="en-GB" dirty="0"/>
              <a:t>This is important as eventually the Synctiotrophoblast will continue to release certain types of hydrolytic enzymes that will work its way through the actual uterine lining, which contains maternal blood vessels, until it reaches it and become confluent with this. Thus, the embryo can actually start receiving oxygen, nutrients, hormones and things needed to survive.</a:t>
            </a:r>
          </a:p>
          <a:p>
            <a:endParaRPr lang="en-GB" dirty="0"/>
          </a:p>
          <a:p>
            <a:r>
              <a:rPr lang="en-GB" dirty="0"/>
              <a:t>Around day 24, to prevent the shedding of the endometrial lining, synchiotrophoblast starts producing a specific type of hormone (</a:t>
            </a:r>
            <a:r>
              <a:rPr lang="el-GR" dirty="0"/>
              <a:t>β-</a:t>
            </a:r>
            <a:r>
              <a:rPr lang="en-GB" dirty="0"/>
              <a:t>HCG), it has the ovaries to continue producing progesterone and so progesterone levels remain elevated. Therefore, prevents the spasming of those blood vessels in the endometrial, and prevents shedding. Therefore, allows proper nutrition like glycogen, and all those different types of lipids produced to nourish the baby- to ensure theirs proper implantation</a:t>
            </a:r>
          </a:p>
          <a:p>
            <a:endParaRPr lang="en-GB" dirty="0"/>
          </a:p>
          <a:p>
            <a:endParaRPr lang="en-GB" dirty="0"/>
          </a:p>
        </p:txBody>
      </p:sp>
      <p:sp>
        <p:nvSpPr>
          <p:cNvPr id="4" name="Slide Number Placeholder 3"/>
          <p:cNvSpPr>
            <a:spLocks noGrp="1"/>
          </p:cNvSpPr>
          <p:nvPr>
            <p:ph type="sldNum" sz="quarter" idx="5"/>
          </p:nvPr>
        </p:nvSpPr>
        <p:spPr/>
        <p:txBody>
          <a:bodyPr/>
          <a:lstStyle/>
          <a:p>
            <a:fld id="{1C7031A6-F362-7F43-8819-E00B66E8D748}" type="slidenum">
              <a:rPr lang="en-GB" smtClean="0"/>
              <a:t>4</a:t>
            </a:fld>
            <a:endParaRPr lang="en-GB"/>
          </a:p>
        </p:txBody>
      </p:sp>
    </p:spTree>
    <p:extLst>
      <p:ext uri="{BB962C8B-B14F-4D97-AF65-F5344CB8AC3E}">
        <p14:creationId xmlns:p14="http://schemas.microsoft.com/office/powerpoint/2010/main" val="314026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Signalling process causes the epiblast cells to cause a thick area around them, making a primitive streak thickening of tissue) and the circler end closer to the cephalic end will be called a primitive node </a:t>
            </a:r>
            <a:r>
              <a:rPr lang="en-GB" sz="1200" i="0" kern="1200" dirty="0">
                <a:solidFill>
                  <a:schemeClr val="tx1"/>
                </a:solidFill>
                <a:effectLst/>
                <a:latin typeface="+mn-lt"/>
                <a:ea typeface="+mn-ea"/>
                <a:cs typeface="+mn-cs"/>
                <a:sym typeface="Wingdings" pitchFamily="2" charset="2"/>
              </a:rPr>
              <a:t></a:t>
            </a:r>
            <a:r>
              <a:rPr lang="en-GB" sz="1200" i="0" kern="1200" dirty="0">
                <a:solidFill>
                  <a:schemeClr val="tx1"/>
                </a:solidFill>
                <a:effectLst/>
                <a:latin typeface="+mn-lt"/>
                <a:ea typeface="+mn-ea"/>
                <a:cs typeface="+mn-cs"/>
              </a:rPr>
              <a:t> this is all on the surface of the epiblast.  Then some of the cells in the primitive streak and primitive node start dying at the centre and start making a cavity. Cells at the end of this primitive streak start secreting some chemicals called fibroblast growth factors-8 (FGF-8) and others too. FGF-8 is s secreted laterally and these will bind to epiblast cells and triggers an intracellular process which triggers the formation o</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f a protein called SNAIL-1. This inhibits the formation of E-cadherins (this protein causes cells to be linked up together). Thus, cells can migrate now, and this is called epithelial migration. </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Now the cells will start moving towards the primitive streak. This inward movement is known as invagination. The space in the primitive streak is now called the primitive groove, the space in the primate node is now called primitive pit. Those epiblast cells now move through the primitive groove, and move down where the hypoblast is, and replaced with epiblast creating the embryonic endoderm. Other cells lie between the newly created endoderm and the epiblast creating the mesoderm. And the pre-existing epiblast layer becomes the ectoderm.</a:t>
            </a:r>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Process of gastrulation produces the 3 germ layers from epiblast.</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C7031A6-F362-7F43-8819-E00B66E8D748}" type="slidenum">
              <a:rPr lang="en-GB" smtClean="0"/>
              <a:t>5</a:t>
            </a:fld>
            <a:endParaRPr lang="en-GB"/>
          </a:p>
        </p:txBody>
      </p:sp>
    </p:spTree>
    <p:extLst>
      <p:ext uri="{BB962C8B-B14F-4D97-AF65-F5344CB8AC3E}">
        <p14:creationId xmlns:p14="http://schemas.microsoft.com/office/powerpoint/2010/main" val="77181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7031A6-F362-7F43-8819-E00B66E8D748}" type="slidenum">
              <a:rPr lang="en-GB" smtClean="0"/>
              <a:t>9</a:t>
            </a:fld>
            <a:endParaRPr lang="en-GB"/>
          </a:p>
        </p:txBody>
      </p:sp>
    </p:spTree>
    <p:extLst>
      <p:ext uri="{BB962C8B-B14F-4D97-AF65-F5344CB8AC3E}">
        <p14:creationId xmlns:p14="http://schemas.microsoft.com/office/powerpoint/2010/main" val="374528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e20e4aa6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e20e4aa6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210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e20e4aa6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e20e4aa6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04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e20e4aa63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e20e4aa6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1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e20e4aa63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e20e4aa63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14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3/15/21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8106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910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3589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3504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2891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5486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1597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790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7188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4123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3/15/21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4310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3/15/21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00430858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6" r:id="rId6"/>
    <p:sldLayoutId id="2147483751" r:id="rId7"/>
    <p:sldLayoutId id="2147483752" r:id="rId8"/>
    <p:sldLayoutId id="2147483753" r:id="rId9"/>
    <p:sldLayoutId id="2147483755" r:id="rId10"/>
    <p:sldLayoutId id="2147483754"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zyee5@nottingham.ac.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4" name="Rectangle 43">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AE1B06E1-C1A6-49ED-8721-FF8D9467CC94}"/>
              </a:ext>
            </a:extLst>
          </p:cNvPr>
          <p:cNvPicPr>
            <a:picLocks noChangeAspect="1"/>
          </p:cNvPicPr>
          <p:nvPr/>
        </p:nvPicPr>
        <p:blipFill rotWithShape="1">
          <a:blip r:embed="rId3">
            <a:alphaModFix/>
          </a:blip>
          <a:srcRect t="9996" r="-1" b="-1"/>
          <a:stretch/>
        </p:blipFill>
        <p:spPr>
          <a:xfrm>
            <a:off x="20" y="-12690"/>
            <a:ext cx="12188932" cy="6856614"/>
          </a:xfrm>
          <a:prstGeom prst="rect">
            <a:avLst/>
          </a:prstGeom>
        </p:spPr>
      </p:pic>
      <p:sp>
        <p:nvSpPr>
          <p:cNvPr id="46" name="Rectangle 45">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0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73221-627F-2843-B0C2-421BD987EA2B}"/>
              </a:ext>
            </a:extLst>
          </p:cNvPr>
          <p:cNvSpPr>
            <a:spLocks noGrp="1"/>
          </p:cNvSpPr>
          <p:nvPr>
            <p:ph type="ctrTitle"/>
          </p:nvPr>
        </p:nvSpPr>
        <p:spPr>
          <a:xfrm>
            <a:off x="1014335" y="1086865"/>
            <a:ext cx="10190071" cy="1537141"/>
          </a:xfrm>
        </p:spPr>
        <p:txBody>
          <a:bodyPr anchor="b">
            <a:normAutofit/>
          </a:bodyPr>
          <a:lstStyle/>
          <a:p>
            <a:r>
              <a:rPr lang="en-GB" sz="8000" dirty="0">
                <a:solidFill>
                  <a:schemeClr val="bg1">
                    <a:lumMod val="50000"/>
                  </a:schemeClr>
                </a:solidFill>
                <a:latin typeface="Modern Love" pitchFamily="82" charset="0"/>
              </a:rPr>
              <a:t>EMBRYOLOGY</a:t>
            </a:r>
          </a:p>
        </p:txBody>
      </p:sp>
      <p:grpSp>
        <p:nvGrpSpPr>
          <p:cNvPr id="48"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9" name="Freeform: Shape 48">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7"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8"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60" name="Freeform: Shape 59">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9" name="Freeform: Shape 58">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3" name="Title 1">
            <a:extLst>
              <a:ext uri="{FF2B5EF4-FFF2-40B4-BE49-F238E27FC236}">
                <a16:creationId xmlns:a16="http://schemas.microsoft.com/office/drawing/2014/main" id="{1DE94D90-F197-024F-9072-EE4F09D33493}"/>
              </a:ext>
            </a:extLst>
          </p:cNvPr>
          <p:cNvSpPr txBox="1">
            <a:spLocks/>
          </p:cNvSpPr>
          <p:nvPr/>
        </p:nvSpPr>
        <p:spPr>
          <a:xfrm>
            <a:off x="1068877" y="1129778"/>
            <a:ext cx="10190071" cy="1537141"/>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6000" kern="1200">
                <a:solidFill>
                  <a:schemeClr val="tx2"/>
                </a:solidFill>
                <a:latin typeface="+mj-lt"/>
                <a:ea typeface="+mj-ea"/>
                <a:cs typeface="+mj-cs"/>
              </a:defRPr>
            </a:lvl1pPr>
          </a:lstStyle>
          <a:p>
            <a:r>
              <a:rPr lang="en-GB" sz="8000" dirty="0">
                <a:solidFill>
                  <a:srgbClr val="FFFFFF"/>
                </a:solidFill>
                <a:latin typeface="Modern Love" pitchFamily="82" charset="0"/>
              </a:rPr>
              <a:t>EMBRYOLOGY</a:t>
            </a:r>
          </a:p>
        </p:txBody>
      </p:sp>
      <p:sp>
        <p:nvSpPr>
          <p:cNvPr id="114" name="Title 1">
            <a:extLst>
              <a:ext uri="{FF2B5EF4-FFF2-40B4-BE49-F238E27FC236}">
                <a16:creationId xmlns:a16="http://schemas.microsoft.com/office/drawing/2014/main" id="{856E95AA-509F-584E-89FE-4446CD3E48AE}"/>
              </a:ext>
            </a:extLst>
          </p:cNvPr>
          <p:cNvSpPr txBox="1">
            <a:spLocks/>
          </p:cNvSpPr>
          <p:nvPr/>
        </p:nvSpPr>
        <p:spPr>
          <a:xfrm>
            <a:off x="910059" y="2348768"/>
            <a:ext cx="10190071" cy="2052024"/>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6000" kern="1200">
                <a:solidFill>
                  <a:schemeClr val="tx2"/>
                </a:solidFill>
                <a:latin typeface="+mj-lt"/>
                <a:ea typeface="+mj-ea"/>
                <a:cs typeface="+mj-cs"/>
              </a:defRPr>
            </a:lvl1pPr>
          </a:lstStyle>
          <a:p>
            <a:r>
              <a:rPr lang="en-GB" sz="3600" dirty="0">
                <a:solidFill>
                  <a:schemeClr val="accent6">
                    <a:lumMod val="75000"/>
                  </a:schemeClr>
                </a:solidFill>
                <a:latin typeface="Modern Love" pitchFamily="82" charset="0"/>
              </a:rPr>
              <a:t>PART 1: INTRODUCTION</a:t>
            </a:r>
          </a:p>
          <a:p>
            <a:r>
              <a:rPr lang="en-GB" sz="3600" dirty="0">
                <a:solidFill>
                  <a:schemeClr val="accent6">
                    <a:lumMod val="75000"/>
                  </a:schemeClr>
                </a:solidFill>
                <a:latin typeface="Modern Love" pitchFamily="82" charset="0"/>
              </a:rPr>
              <a:t>PART 2: RESPIRATORY</a:t>
            </a:r>
          </a:p>
          <a:p>
            <a:r>
              <a:rPr lang="en-GB" sz="3600" dirty="0">
                <a:solidFill>
                  <a:schemeClr val="accent6">
                    <a:lumMod val="75000"/>
                  </a:schemeClr>
                </a:solidFill>
                <a:latin typeface="Modern Love" pitchFamily="82" charset="0"/>
              </a:rPr>
              <a:t>PART 3: CARDIOLOGY</a:t>
            </a:r>
          </a:p>
        </p:txBody>
      </p:sp>
      <p:sp>
        <p:nvSpPr>
          <p:cNvPr id="115" name="Title 1">
            <a:extLst>
              <a:ext uri="{FF2B5EF4-FFF2-40B4-BE49-F238E27FC236}">
                <a16:creationId xmlns:a16="http://schemas.microsoft.com/office/drawing/2014/main" id="{E86B8CB4-E645-1446-AB41-77468C110DC7}"/>
              </a:ext>
            </a:extLst>
          </p:cNvPr>
          <p:cNvSpPr txBox="1">
            <a:spLocks/>
          </p:cNvSpPr>
          <p:nvPr/>
        </p:nvSpPr>
        <p:spPr>
          <a:xfrm>
            <a:off x="972405" y="2502763"/>
            <a:ext cx="10190071" cy="1932951"/>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6000" kern="1200">
                <a:solidFill>
                  <a:schemeClr val="tx2"/>
                </a:solidFill>
                <a:latin typeface="+mj-lt"/>
                <a:ea typeface="+mj-ea"/>
                <a:cs typeface="+mj-cs"/>
              </a:defRPr>
            </a:lvl1pPr>
          </a:lstStyle>
          <a:p>
            <a:r>
              <a:rPr lang="en-GB" sz="3600" dirty="0">
                <a:solidFill>
                  <a:schemeClr val="accent6">
                    <a:lumMod val="40000"/>
                    <a:lumOff val="60000"/>
                  </a:schemeClr>
                </a:solidFill>
                <a:latin typeface="Modern Love" pitchFamily="82" charset="0"/>
              </a:rPr>
              <a:t>PART 1: INTRODUCTION</a:t>
            </a:r>
          </a:p>
          <a:p>
            <a:r>
              <a:rPr lang="en-GB" sz="3600" dirty="0">
                <a:solidFill>
                  <a:schemeClr val="accent6">
                    <a:lumMod val="40000"/>
                    <a:lumOff val="60000"/>
                  </a:schemeClr>
                </a:solidFill>
                <a:latin typeface="Modern Love" pitchFamily="82" charset="0"/>
              </a:rPr>
              <a:t>PART 2: RESPIRATORY</a:t>
            </a:r>
          </a:p>
          <a:p>
            <a:r>
              <a:rPr lang="en-GB" sz="3600" dirty="0">
                <a:solidFill>
                  <a:schemeClr val="accent6">
                    <a:lumMod val="40000"/>
                    <a:lumOff val="60000"/>
                  </a:schemeClr>
                </a:solidFill>
                <a:latin typeface="Modern Love" pitchFamily="82" charset="0"/>
              </a:rPr>
              <a:t>PART 3: CARDIOLOGY</a:t>
            </a:r>
          </a:p>
        </p:txBody>
      </p:sp>
      <p:pic>
        <p:nvPicPr>
          <p:cNvPr id="34" name="Picture 33" descr="Logo&#10;&#10;Description automatically generated">
            <a:extLst>
              <a:ext uri="{FF2B5EF4-FFF2-40B4-BE49-F238E27FC236}">
                <a16:creationId xmlns:a16="http://schemas.microsoft.com/office/drawing/2014/main" id="{EE3B535A-8BEA-864D-8254-99F1AB18E8ED}"/>
              </a:ext>
            </a:extLst>
          </p:cNvPr>
          <p:cNvPicPr>
            <a:picLocks noChangeAspect="1"/>
          </p:cNvPicPr>
          <p:nvPr/>
        </p:nvPicPr>
        <p:blipFill rotWithShape="1">
          <a:blip r:embed="rId4"/>
          <a:srcRect l="10000" t="34450" r="10441" b="35320"/>
          <a:stretch/>
        </p:blipFill>
        <p:spPr>
          <a:xfrm>
            <a:off x="9415173" y="94614"/>
            <a:ext cx="2638383" cy="1002481"/>
          </a:xfrm>
          <a:prstGeom prst="rect">
            <a:avLst/>
          </a:prstGeom>
        </p:spPr>
      </p:pic>
      <p:pic>
        <p:nvPicPr>
          <p:cNvPr id="5" name="Picture 4" descr="Qr code&#10;&#10;Description automatically generated">
            <a:extLst>
              <a:ext uri="{FF2B5EF4-FFF2-40B4-BE49-F238E27FC236}">
                <a16:creationId xmlns:a16="http://schemas.microsoft.com/office/drawing/2014/main" id="{735C9661-7D59-6541-BB34-020D05E94F57}"/>
              </a:ext>
            </a:extLst>
          </p:cNvPr>
          <p:cNvPicPr>
            <a:picLocks noChangeAspect="1"/>
          </p:cNvPicPr>
          <p:nvPr/>
        </p:nvPicPr>
        <p:blipFill>
          <a:blip r:embed="rId5"/>
          <a:stretch>
            <a:fillRect/>
          </a:stretch>
        </p:blipFill>
        <p:spPr>
          <a:xfrm>
            <a:off x="322484" y="258117"/>
            <a:ext cx="2153721" cy="2153721"/>
          </a:xfrm>
          <a:prstGeom prst="rect">
            <a:avLst/>
          </a:prstGeom>
        </p:spPr>
      </p:pic>
    </p:spTree>
    <p:extLst>
      <p:ext uri="{BB962C8B-B14F-4D97-AF65-F5344CB8AC3E}">
        <p14:creationId xmlns:p14="http://schemas.microsoft.com/office/powerpoint/2010/main" val="405856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AD41-4540-DD47-B96C-6AC8B03D3481}"/>
              </a:ext>
            </a:extLst>
          </p:cNvPr>
          <p:cNvSpPr>
            <a:spLocks noGrp="1"/>
          </p:cNvSpPr>
          <p:nvPr>
            <p:ph type="title"/>
          </p:nvPr>
        </p:nvSpPr>
        <p:spPr/>
        <p:txBody>
          <a:bodyPr/>
          <a:lstStyle/>
          <a:p>
            <a:r>
              <a:rPr lang="en-GB" dirty="0"/>
              <a:t>PART 2: RESPIRATORY</a:t>
            </a:r>
          </a:p>
        </p:txBody>
      </p:sp>
      <p:sp>
        <p:nvSpPr>
          <p:cNvPr id="3" name="Text Placeholder 2">
            <a:extLst>
              <a:ext uri="{FF2B5EF4-FFF2-40B4-BE49-F238E27FC236}">
                <a16:creationId xmlns:a16="http://schemas.microsoft.com/office/drawing/2014/main" id="{357906FC-0AC0-1943-B5B5-6A5CBCFE3200}"/>
              </a:ext>
            </a:extLst>
          </p:cNvPr>
          <p:cNvSpPr>
            <a:spLocks noGrp="1"/>
          </p:cNvSpPr>
          <p:nvPr>
            <p:ph type="body" idx="1"/>
          </p:nvPr>
        </p:nvSpPr>
        <p:spPr/>
        <p:txBody>
          <a:bodyPr/>
          <a:lstStyle/>
          <a:p>
            <a:r>
              <a:rPr lang="en-GB" dirty="0"/>
              <a:t>Naima</a:t>
            </a:r>
          </a:p>
        </p:txBody>
      </p:sp>
    </p:spTree>
    <p:extLst>
      <p:ext uri="{BB962C8B-B14F-4D97-AF65-F5344CB8AC3E}">
        <p14:creationId xmlns:p14="http://schemas.microsoft.com/office/powerpoint/2010/main" val="156580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ctrTitle"/>
          </p:nvPr>
        </p:nvSpPr>
        <p:spPr>
          <a:xfrm>
            <a:off x="1583533" y="-770833"/>
            <a:ext cx="10524000" cy="2471600"/>
          </a:xfrm>
          <a:prstGeom prst="rect">
            <a:avLst/>
          </a:prstGeom>
        </p:spPr>
        <p:txBody>
          <a:bodyPr spcFirstLastPara="1" vert="horz" wrap="square" lIns="121900" tIns="121900" rIns="121900" bIns="121900" rtlCol="0" anchor="b" anchorCtr="0">
            <a:normAutofit/>
          </a:bodyPr>
          <a:lstStyle/>
          <a:p>
            <a:pPr algn="l">
              <a:spcBef>
                <a:spcPts val="1333"/>
              </a:spcBef>
            </a:pPr>
            <a:r>
              <a:rPr lang="en"/>
              <a:t>Basic Lung anatomy</a:t>
            </a:r>
            <a:endParaRPr/>
          </a:p>
        </p:txBody>
      </p:sp>
      <p:pic>
        <p:nvPicPr>
          <p:cNvPr id="74" name="Google Shape;74;p14"/>
          <p:cNvPicPr preferRelativeResize="0"/>
          <p:nvPr/>
        </p:nvPicPr>
        <p:blipFill rotWithShape="1">
          <a:blip r:embed="rId3">
            <a:alphaModFix/>
          </a:blip>
          <a:srcRect/>
          <a:stretch/>
        </p:blipFill>
        <p:spPr>
          <a:xfrm>
            <a:off x="637117" y="2014537"/>
            <a:ext cx="5321200" cy="3990800"/>
          </a:xfrm>
          <a:prstGeom prst="rect">
            <a:avLst/>
          </a:prstGeom>
          <a:noFill/>
          <a:ln>
            <a:noFill/>
          </a:ln>
        </p:spPr>
      </p:pic>
      <p:sp>
        <p:nvSpPr>
          <p:cNvPr id="75" name="Google Shape;75;p14"/>
          <p:cNvSpPr txBox="1"/>
          <p:nvPr/>
        </p:nvSpPr>
        <p:spPr>
          <a:xfrm>
            <a:off x="1007435" y="2468893"/>
            <a:ext cx="1440000" cy="384000"/>
          </a:xfrm>
          <a:prstGeom prst="rect">
            <a:avLst/>
          </a:prstGeom>
          <a:noFill/>
          <a:ln>
            <a:noFill/>
          </a:ln>
        </p:spPr>
        <p:txBody>
          <a:bodyPr spcFirstLastPara="1" wrap="square" lIns="108833" tIns="54400" rIns="108833" bIns="54400" anchor="t" anchorCtr="0">
            <a:normAutofit fontScale="85000" lnSpcReduction="10000"/>
          </a:bodyPr>
          <a:lstStyle/>
          <a:p>
            <a:r>
              <a:rPr lang="en" sz="2133">
                <a:solidFill>
                  <a:srgbClr val="000000"/>
                </a:solidFill>
                <a:latin typeface="Calibri"/>
                <a:ea typeface="Calibri"/>
                <a:cs typeface="Calibri"/>
                <a:sym typeface="Calibri"/>
              </a:rPr>
              <a:t>Nasal cavity</a:t>
            </a:r>
            <a:endParaRPr sz="2400"/>
          </a:p>
        </p:txBody>
      </p:sp>
      <p:sp>
        <p:nvSpPr>
          <p:cNvPr id="76" name="Google Shape;76;p14"/>
          <p:cNvSpPr txBox="1"/>
          <p:nvPr/>
        </p:nvSpPr>
        <p:spPr>
          <a:xfrm>
            <a:off x="4254600" y="2430545"/>
            <a:ext cx="1219200" cy="460800"/>
          </a:xfrm>
          <a:prstGeom prst="rect">
            <a:avLst/>
          </a:prstGeom>
          <a:noFill/>
          <a:ln>
            <a:noFill/>
          </a:ln>
        </p:spPr>
        <p:txBody>
          <a:bodyPr spcFirstLastPara="1" wrap="square" lIns="108833" tIns="54400" rIns="108833" bIns="54400" anchor="t" anchorCtr="0">
            <a:normAutofit/>
          </a:bodyPr>
          <a:lstStyle/>
          <a:p>
            <a:r>
              <a:rPr lang="en" sz="2133">
                <a:solidFill>
                  <a:srgbClr val="000000"/>
                </a:solidFill>
                <a:latin typeface="Calibri"/>
                <a:ea typeface="Calibri"/>
                <a:cs typeface="Calibri"/>
                <a:sym typeface="Calibri"/>
              </a:rPr>
              <a:t>Pharynx</a:t>
            </a:r>
            <a:endParaRPr sz="2400"/>
          </a:p>
        </p:txBody>
      </p:sp>
      <p:sp>
        <p:nvSpPr>
          <p:cNvPr id="77" name="Google Shape;77;p14"/>
          <p:cNvSpPr txBox="1"/>
          <p:nvPr/>
        </p:nvSpPr>
        <p:spPr>
          <a:xfrm>
            <a:off x="4277432" y="2986931"/>
            <a:ext cx="1010000" cy="454400"/>
          </a:xfrm>
          <a:prstGeom prst="rect">
            <a:avLst/>
          </a:prstGeom>
          <a:noFill/>
          <a:ln>
            <a:noFill/>
          </a:ln>
        </p:spPr>
        <p:txBody>
          <a:bodyPr spcFirstLastPara="1" wrap="square" lIns="108833" tIns="54400" rIns="108833" bIns="54400" anchor="t" anchorCtr="0">
            <a:normAutofit/>
          </a:bodyPr>
          <a:lstStyle/>
          <a:p>
            <a:r>
              <a:rPr lang="en" sz="2133">
                <a:solidFill>
                  <a:srgbClr val="000000"/>
                </a:solidFill>
                <a:latin typeface="Calibri"/>
                <a:ea typeface="Calibri"/>
                <a:cs typeface="Calibri"/>
                <a:sym typeface="Calibri"/>
              </a:rPr>
              <a:t>Larynx</a:t>
            </a:r>
            <a:endParaRPr sz="2400"/>
          </a:p>
        </p:txBody>
      </p:sp>
      <p:sp>
        <p:nvSpPr>
          <p:cNvPr id="78" name="Google Shape;78;p14"/>
          <p:cNvSpPr txBox="1"/>
          <p:nvPr/>
        </p:nvSpPr>
        <p:spPr>
          <a:xfrm>
            <a:off x="1103445" y="3441352"/>
            <a:ext cx="1344000" cy="371600"/>
          </a:xfrm>
          <a:prstGeom prst="rect">
            <a:avLst/>
          </a:prstGeom>
          <a:noFill/>
          <a:ln>
            <a:noFill/>
          </a:ln>
        </p:spPr>
        <p:txBody>
          <a:bodyPr spcFirstLastPara="1" wrap="square" lIns="108833" tIns="54400" rIns="108833" bIns="54400" anchor="t" anchorCtr="0">
            <a:normAutofit fontScale="92500" lnSpcReduction="20000"/>
          </a:bodyPr>
          <a:lstStyle/>
          <a:p>
            <a:r>
              <a:rPr lang="en" sz="2133">
                <a:solidFill>
                  <a:srgbClr val="000000"/>
                </a:solidFill>
                <a:latin typeface="Calibri"/>
                <a:ea typeface="Calibri"/>
                <a:cs typeface="Calibri"/>
                <a:sym typeface="Calibri"/>
              </a:rPr>
              <a:t>Trachea</a:t>
            </a:r>
            <a:endParaRPr sz="2400"/>
          </a:p>
        </p:txBody>
      </p:sp>
      <p:sp>
        <p:nvSpPr>
          <p:cNvPr id="79" name="Google Shape;79;p14"/>
          <p:cNvSpPr txBox="1"/>
          <p:nvPr/>
        </p:nvSpPr>
        <p:spPr>
          <a:xfrm>
            <a:off x="5011547" y="3727393"/>
            <a:ext cx="1025600" cy="716800"/>
          </a:xfrm>
          <a:prstGeom prst="rect">
            <a:avLst/>
          </a:prstGeom>
          <a:noFill/>
          <a:ln>
            <a:noFill/>
          </a:ln>
        </p:spPr>
        <p:txBody>
          <a:bodyPr spcFirstLastPara="1" wrap="square" lIns="108833" tIns="54400" rIns="108833" bIns="54400" anchor="t" anchorCtr="0">
            <a:normAutofit lnSpcReduction="10000"/>
          </a:bodyPr>
          <a:lstStyle/>
          <a:p>
            <a:r>
              <a:rPr lang="en" sz="2133">
                <a:solidFill>
                  <a:srgbClr val="000000"/>
                </a:solidFill>
                <a:latin typeface="Calibri"/>
                <a:ea typeface="Calibri"/>
                <a:cs typeface="Calibri"/>
                <a:sym typeface="Calibri"/>
              </a:rPr>
              <a:t>Left lung</a:t>
            </a:r>
            <a:endParaRPr sz="2400"/>
          </a:p>
        </p:txBody>
      </p:sp>
      <p:sp>
        <p:nvSpPr>
          <p:cNvPr id="80" name="Google Shape;80;p14"/>
          <p:cNvSpPr txBox="1"/>
          <p:nvPr/>
        </p:nvSpPr>
        <p:spPr>
          <a:xfrm>
            <a:off x="637117" y="4365075"/>
            <a:ext cx="946400" cy="792000"/>
          </a:xfrm>
          <a:prstGeom prst="rect">
            <a:avLst/>
          </a:prstGeom>
          <a:noFill/>
          <a:ln>
            <a:noFill/>
          </a:ln>
        </p:spPr>
        <p:txBody>
          <a:bodyPr spcFirstLastPara="1" wrap="square" lIns="108833" tIns="54400" rIns="108833" bIns="54400" anchor="t" anchorCtr="0">
            <a:normAutofit/>
          </a:bodyPr>
          <a:lstStyle/>
          <a:p>
            <a:r>
              <a:rPr lang="en" sz="2133">
                <a:solidFill>
                  <a:srgbClr val="000000"/>
                </a:solidFill>
                <a:latin typeface="Calibri"/>
                <a:ea typeface="Calibri"/>
                <a:cs typeface="Calibri"/>
                <a:sym typeface="Calibri"/>
              </a:rPr>
              <a:t>Right lung</a:t>
            </a:r>
            <a:endParaRPr sz="2400"/>
          </a:p>
        </p:txBody>
      </p:sp>
      <p:sp>
        <p:nvSpPr>
          <p:cNvPr id="81" name="Google Shape;81;p14"/>
          <p:cNvSpPr txBox="1"/>
          <p:nvPr/>
        </p:nvSpPr>
        <p:spPr>
          <a:xfrm>
            <a:off x="2424763" y="5990380"/>
            <a:ext cx="1830000" cy="529600"/>
          </a:xfrm>
          <a:prstGeom prst="rect">
            <a:avLst/>
          </a:prstGeom>
          <a:noFill/>
          <a:ln>
            <a:noFill/>
          </a:ln>
        </p:spPr>
        <p:txBody>
          <a:bodyPr spcFirstLastPara="1" wrap="square" lIns="108833" tIns="54400" rIns="108833" bIns="54400" anchor="t" anchorCtr="0">
            <a:normAutofit/>
          </a:bodyPr>
          <a:lstStyle/>
          <a:p>
            <a:r>
              <a:rPr lang="en" sz="2133">
                <a:solidFill>
                  <a:srgbClr val="000000"/>
                </a:solidFill>
                <a:latin typeface="Calibri"/>
                <a:ea typeface="Calibri"/>
                <a:cs typeface="Calibri"/>
                <a:sym typeface="Calibri"/>
              </a:rPr>
              <a:t>Diaphragm</a:t>
            </a:r>
            <a:endParaRPr sz="2400"/>
          </a:p>
        </p:txBody>
      </p:sp>
      <p:cxnSp>
        <p:nvCxnSpPr>
          <p:cNvPr id="82" name="Google Shape;82;p14"/>
          <p:cNvCxnSpPr>
            <a:stCxn id="75" idx="2"/>
          </p:cNvCxnSpPr>
          <p:nvPr/>
        </p:nvCxnSpPr>
        <p:spPr>
          <a:xfrm>
            <a:off x="1727435" y="2852893"/>
            <a:ext cx="1008000" cy="134000"/>
          </a:xfrm>
          <a:prstGeom prst="straightConnector1">
            <a:avLst/>
          </a:prstGeom>
          <a:noFill/>
          <a:ln w="9525" cap="flat" cmpd="sng">
            <a:solidFill>
              <a:srgbClr val="4A7DBA"/>
            </a:solidFill>
            <a:prstDash val="solid"/>
            <a:round/>
            <a:headEnd type="none" w="sm" len="sm"/>
            <a:tailEnd type="none" w="sm" len="sm"/>
          </a:ln>
        </p:spPr>
      </p:cxnSp>
      <p:cxnSp>
        <p:nvCxnSpPr>
          <p:cNvPr id="83" name="Google Shape;83;p14"/>
          <p:cNvCxnSpPr/>
          <p:nvPr/>
        </p:nvCxnSpPr>
        <p:spPr>
          <a:xfrm flipH="1">
            <a:off x="3119832" y="2660915"/>
            <a:ext cx="1157600" cy="480000"/>
          </a:xfrm>
          <a:prstGeom prst="straightConnector1">
            <a:avLst/>
          </a:prstGeom>
          <a:noFill/>
          <a:ln w="9525" cap="flat" cmpd="sng">
            <a:solidFill>
              <a:srgbClr val="4A7DBA"/>
            </a:solidFill>
            <a:prstDash val="solid"/>
            <a:round/>
            <a:headEnd type="none" w="sm" len="sm"/>
            <a:tailEnd type="none" w="sm" len="sm"/>
          </a:ln>
        </p:spPr>
      </p:cxnSp>
      <p:cxnSp>
        <p:nvCxnSpPr>
          <p:cNvPr id="84" name="Google Shape;84;p14"/>
          <p:cNvCxnSpPr/>
          <p:nvPr/>
        </p:nvCxnSpPr>
        <p:spPr>
          <a:xfrm flipH="1">
            <a:off x="3119832" y="3140968"/>
            <a:ext cx="1157600" cy="192000"/>
          </a:xfrm>
          <a:prstGeom prst="straightConnector1">
            <a:avLst/>
          </a:prstGeom>
          <a:noFill/>
          <a:ln w="9525" cap="flat" cmpd="sng">
            <a:solidFill>
              <a:srgbClr val="4A7DBA"/>
            </a:solidFill>
            <a:prstDash val="solid"/>
            <a:round/>
            <a:headEnd type="none" w="sm" len="sm"/>
            <a:tailEnd type="none" w="sm" len="sm"/>
          </a:ln>
        </p:spPr>
      </p:cxnSp>
      <p:cxnSp>
        <p:nvCxnSpPr>
          <p:cNvPr id="85" name="Google Shape;85;p14"/>
          <p:cNvCxnSpPr/>
          <p:nvPr/>
        </p:nvCxnSpPr>
        <p:spPr>
          <a:xfrm>
            <a:off x="2063552" y="3621021"/>
            <a:ext cx="1248000" cy="106400"/>
          </a:xfrm>
          <a:prstGeom prst="straightConnector1">
            <a:avLst/>
          </a:prstGeom>
          <a:noFill/>
          <a:ln w="9525" cap="flat" cmpd="sng">
            <a:solidFill>
              <a:srgbClr val="4A7DBA"/>
            </a:solidFill>
            <a:prstDash val="solid"/>
            <a:round/>
            <a:headEnd type="none" w="sm" len="sm"/>
            <a:tailEnd type="none" w="sm" len="sm"/>
          </a:ln>
        </p:spPr>
      </p:cxnSp>
      <p:cxnSp>
        <p:nvCxnSpPr>
          <p:cNvPr id="86" name="Google Shape;86;p14"/>
          <p:cNvCxnSpPr/>
          <p:nvPr/>
        </p:nvCxnSpPr>
        <p:spPr>
          <a:xfrm>
            <a:off x="1295467" y="4687060"/>
            <a:ext cx="1440000" cy="0"/>
          </a:xfrm>
          <a:prstGeom prst="straightConnector1">
            <a:avLst/>
          </a:prstGeom>
          <a:noFill/>
          <a:ln w="9525" cap="flat" cmpd="sng">
            <a:solidFill>
              <a:srgbClr val="4A7DBA"/>
            </a:solidFill>
            <a:prstDash val="solid"/>
            <a:round/>
            <a:headEnd type="none" w="sm" len="sm"/>
            <a:tailEnd type="none" w="sm" len="sm"/>
          </a:ln>
        </p:spPr>
      </p:cxnSp>
      <p:cxnSp>
        <p:nvCxnSpPr>
          <p:cNvPr id="87" name="Google Shape;87;p14"/>
          <p:cNvCxnSpPr/>
          <p:nvPr/>
        </p:nvCxnSpPr>
        <p:spPr>
          <a:xfrm flipH="1">
            <a:off x="3887947" y="4005064"/>
            <a:ext cx="1123600" cy="682000"/>
          </a:xfrm>
          <a:prstGeom prst="straightConnector1">
            <a:avLst/>
          </a:prstGeom>
          <a:noFill/>
          <a:ln w="9525" cap="flat" cmpd="sng">
            <a:solidFill>
              <a:srgbClr val="4A7DBA"/>
            </a:solidFill>
            <a:prstDash val="solid"/>
            <a:round/>
            <a:headEnd type="none" w="sm" len="sm"/>
            <a:tailEnd type="none" w="sm" len="sm"/>
          </a:ln>
        </p:spPr>
      </p:cxnSp>
      <p:cxnSp>
        <p:nvCxnSpPr>
          <p:cNvPr id="88" name="Google Shape;88;p14"/>
          <p:cNvCxnSpPr/>
          <p:nvPr/>
        </p:nvCxnSpPr>
        <p:spPr>
          <a:xfrm rot="10800000" flipH="1">
            <a:off x="3503712" y="5439533"/>
            <a:ext cx="194800" cy="637200"/>
          </a:xfrm>
          <a:prstGeom prst="straightConnector1">
            <a:avLst/>
          </a:prstGeom>
          <a:noFill/>
          <a:ln w="9525" cap="flat" cmpd="sng">
            <a:solidFill>
              <a:srgbClr val="4A7DBA"/>
            </a:solidFill>
            <a:prstDash val="solid"/>
            <a:round/>
            <a:headEnd type="none" w="sm" len="sm"/>
            <a:tailEnd type="none" w="sm" len="sm"/>
          </a:ln>
        </p:spPr>
      </p:cxnSp>
      <p:cxnSp>
        <p:nvCxnSpPr>
          <p:cNvPr id="89" name="Google Shape;89;p14"/>
          <p:cNvCxnSpPr/>
          <p:nvPr/>
        </p:nvCxnSpPr>
        <p:spPr>
          <a:xfrm rot="10800000">
            <a:off x="2927669" y="5404121"/>
            <a:ext cx="192000" cy="679600"/>
          </a:xfrm>
          <a:prstGeom prst="straightConnector1">
            <a:avLst/>
          </a:prstGeom>
          <a:noFill/>
          <a:ln w="9525" cap="flat" cmpd="sng">
            <a:solidFill>
              <a:srgbClr val="4A7DBA"/>
            </a:solidFill>
            <a:prstDash val="solid"/>
            <a:round/>
            <a:headEnd type="none" w="sm" len="sm"/>
            <a:tailEnd type="none" w="sm" len="sm"/>
          </a:ln>
        </p:spPr>
      </p:cxnSp>
      <p:sp>
        <p:nvSpPr>
          <p:cNvPr id="90" name="Google Shape;90;p14"/>
          <p:cNvSpPr txBox="1"/>
          <p:nvPr/>
        </p:nvSpPr>
        <p:spPr>
          <a:xfrm>
            <a:off x="7136633" y="3345834"/>
            <a:ext cx="3371200" cy="656614"/>
          </a:xfrm>
          <a:prstGeom prst="rect">
            <a:avLst/>
          </a:prstGeom>
          <a:noFill/>
          <a:ln>
            <a:noFill/>
          </a:ln>
        </p:spPr>
        <p:txBody>
          <a:bodyPr spcFirstLastPara="1" wrap="square" lIns="121900" tIns="121900" rIns="121900" bIns="121900" anchor="t" anchorCtr="0">
            <a:spAutoFit/>
          </a:bodyPr>
          <a:lstStyle/>
          <a:p>
            <a:r>
              <a:rPr lang="en" sz="2667">
                <a:solidFill>
                  <a:srgbClr val="FFFFFF"/>
                </a:solidFill>
                <a:latin typeface="Playfair Display Regular"/>
                <a:ea typeface="Playfair Display Regular"/>
                <a:cs typeface="Playfair Display Regular"/>
                <a:sym typeface="Playfair Display Regular"/>
              </a:rPr>
              <a:t>Pharynx vs Larynx?</a:t>
            </a:r>
            <a:endParaRPr sz="2667">
              <a:solidFill>
                <a:srgbClr val="FFFFFF"/>
              </a:solidFill>
              <a:latin typeface="Playfair Display Regular"/>
              <a:ea typeface="Playfair Display Regular"/>
              <a:cs typeface="Playfair Display Regular"/>
              <a:sym typeface="Playfair Display Regular"/>
            </a:endParaRPr>
          </a:p>
        </p:txBody>
      </p:sp>
      <p:sp>
        <p:nvSpPr>
          <p:cNvPr id="91" name="Google Shape;91;p14"/>
          <p:cNvSpPr txBox="1"/>
          <p:nvPr/>
        </p:nvSpPr>
        <p:spPr>
          <a:xfrm>
            <a:off x="7280733" y="4226901"/>
            <a:ext cx="3515600" cy="984845"/>
          </a:xfrm>
          <a:prstGeom prst="rect">
            <a:avLst/>
          </a:prstGeom>
          <a:noFill/>
          <a:ln>
            <a:noFill/>
          </a:ln>
        </p:spPr>
        <p:txBody>
          <a:bodyPr spcFirstLastPara="1" wrap="square" lIns="121900" tIns="121900" rIns="121900" bIns="121900" anchor="t" anchorCtr="0">
            <a:spAutoFit/>
          </a:bodyPr>
          <a:lstStyle/>
          <a:p>
            <a:r>
              <a:rPr lang="en" sz="2400" b="1">
                <a:solidFill>
                  <a:srgbClr val="FFFFFF"/>
                </a:solidFill>
                <a:latin typeface="Playfair Display"/>
                <a:ea typeface="Playfair Display"/>
                <a:cs typeface="Playfair Display"/>
                <a:sym typeface="Playfair Display"/>
              </a:rPr>
              <a:t>Pharynx: Throat </a:t>
            </a:r>
            <a:endParaRPr sz="2400" b="1">
              <a:solidFill>
                <a:srgbClr val="FFFFFF"/>
              </a:solidFill>
              <a:latin typeface="Playfair Display"/>
              <a:ea typeface="Playfair Display"/>
              <a:cs typeface="Playfair Display"/>
              <a:sym typeface="Playfair Display"/>
            </a:endParaRPr>
          </a:p>
          <a:p>
            <a:r>
              <a:rPr lang="en" sz="2400" b="1">
                <a:solidFill>
                  <a:srgbClr val="FFFFFF"/>
                </a:solidFill>
                <a:latin typeface="Playfair Display"/>
                <a:ea typeface="Playfair Display"/>
                <a:cs typeface="Playfair Display"/>
                <a:sym typeface="Playfair Display"/>
              </a:rPr>
              <a:t>Larynx: Voice box</a:t>
            </a:r>
            <a:endParaRPr sz="2400" b="1">
              <a:solidFill>
                <a:srgbClr val="FFFFFF"/>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288375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2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0" end="0"/>
                                            </p:txEl>
                                          </p:spTgt>
                                        </p:tgtEl>
                                        <p:attrNameLst>
                                          <p:attrName>style.visibility</p:attrName>
                                        </p:attrNameLst>
                                      </p:cBhvr>
                                      <p:to>
                                        <p:strVal val="visible"/>
                                      </p:to>
                                    </p:set>
                                    <p:animEffect transition="in" filter="fade">
                                      <p:cBhvr>
                                        <p:cTn id="12" dur="1500"/>
                                        <p:tgtEl>
                                          <p:spTgt spid="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10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10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10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ctrTitle"/>
          </p:nvPr>
        </p:nvSpPr>
        <p:spPr>
          <a:xfrm>
            <a:off x="840800" y="182400"/>
            <a:ext cx="10524000" cy="2471600"/>
          </a:xfrm>
          <a:prstGeom prst="rect">
            <a:avLst/>
          </a:prstGeom>
        </p:spPr>
        <p:txBody>
          <a:bodyPr spcFirstLastPara="1" vert="horz" wrap="square" lIns="121900" tIns="121900" rIns="121900" bIns="121900" rtlCol="0" anchor="b" anchorCtr="0">
            <a:normAutofit/>
          </a:bodyPr>
          <a:lstStyle/>
          <a:p>
            <a:pPr algn="l">
              <a:spcBef>
                <a:spcPts val="1333"/>
              </a:spcBef>
            </a:pPr>
            <a:r>
              <a:rPr lang="en"/>
              <a:t>Week 4</a:t>
            </a:r>
            <a:endParaRPr/>
          </a:p>
        </p:txBody>
      </p:sp>
      <p:sp>
        <p:nvSpPr>
          <p:cNvPr id="97" name="Google Shape;97;p15"/>
          <p:cNvSpPr txBox="1"/>
          <p:nvPr/>
        </p:nvSpPr>
        <p:spPr>
          <a:xfrm>
            <a:off x="0" y="3083901"/>
            <a:ext cx="6762000" cy="1354176"/>
          </a:xfrm>
          <a:prstGeom prst="rect">
            <a:avLst/>
          </a:prstGeom>
          <a:noFill/>
          <a:ln>
            <a:noFill/>
          </a:ln>
        </p:spPr>
        <p:txBody>
          <a:bodyPr spcFirstLastPara="1" wrap="square" lIns="121900" tIns="121900" rIns="121900" bIns="121900" anchor="t" anchorCtr="0">
            <a:spAutoFit/>
          </a:bodyPr>
          <a:lstStyle/>
          <a:p>
            <a:pPr marL="609585" indent="-423323">
              <a:buClr>
                <a:schemeClr val="accent6"/>
              </a:buClr>
              <a:buSzPts val="1400"/>
              <a:buFont typeface="Playfair Display Regular"/>
              <a:buAutoNum type="arabicParenR"/>
            </a:pPr>
            <a:r>
              <a:rPr lang="en" sz="2400">
                <a:solidFill>
                  <a:schemeClr val="accent6"/>
                </a:solidFill>
                <a:latin typeface="Playfair Display Regular"/>
                <a:ea typeface="Playfair Display Regular"/>
                <a:cs typeface="Playfair Display Regular"/>
                <a:sym typeface="Playfair Display Regular"/>
              </a:rPr>
              <a:t>Lung bud (aka respiratory diverticulum) forms</a:t>
            </a:r>
            <a:endParaRPr sz="2400">
              <a:solidFill>
                <a:schemeClr val="accent6"/>
              </a:solidFill>
              <a:latin typeface="Playfair Display Regular"/>
              <a:ea typeface="Playfair Display Regular"/>
              <a:cs typeface="Playfair Display Regular"/>
              <a:sym typeface="Playfair Display Regular"/>
            </a:endParaRPr>
          </a:p>
          <a:p>
            <a:endParaRPr sz="2400">
              <a:solidFill>
                <a:schemeClr val="accent6"/>
              </a:solidFill>
              <a:latin typeface="Playfair Display Regular"/>
              <a:ea typeface="Playfair Display Regular"/>
              <a:cs typeface="Playfair Display Regular"/>
              <a:sym typeface="Playfair Display Regular"/>
            </a:endParaRPr>
          </a:p>
          <a:p>
            <a:endParaRPr sz="2400">
              <a:solidFill>
                <a:schemeClr val="accent6"/>
              </a:solidFill>
              <a:latin typeface="Playfair Display Regular"/>
              <a:ea typeface="Playfair Display Regular"/>
              <a:cs typeface="Playfair Display Regular"/>
              <a:sym typeface="Playfair Display Regular"/>
            </a:endParaRPr>
          </a:p>
        </p:txBody>
      </p:sp>
      <p:pic>
        <p:nvPicPr>
          <p:cNvPr id="98" name="Google Shape;98;p15"/>
          <p:cNvPicPr preferRelativeResize="0"/>
          <p:nvPr/>
        </p:nvPicPr>
        <p:blipFill rotWithShape="1">
          <a:blip r:embed="rId3">
            <a:alphaModFix/>
          </a:blip>
          <a:srcRect/>
          <a:stretch/>
        </p:blipFill>
        <p:spPr>
          <a:xfrm>
            <a:off x="7002200" y="1"/>
            <a:ext cx="5189800" cy="4969767"/>
          </a:xfrm>
          <a:prstGeom prst="rect">
            <a:avLst/>
          </a:prstGeom>
          <a:noFill/>
          <a:ln>
            <a:noFill/>
          </a:ln>
        </p:spPr>
      </p:pic>
      <p:sp>
        <p:nvSpPr>
          <p:cNvPr id="99" name="Google Shape;99;p15"/>
          <p:cNvSpPr txBox="1"/>
          <p:nvPr/>
        </p:nvSpPr>
        <p:spPr>
          <a:xfrm>
            <a:off x="105767" y="4192301"/>
            <a:ext cx="5595200" cy="2092840"/>
          </a:xfrm>
          <a:prstGeom prst="rect">
            <a:avLst/>
          </a:prstGeom>
          <a:noFill/>
          <a:ln>
            <a:noFill/>
          </a:ln>
        </p:spPr>
        <p:txBody>
          <a:bodyPr spcFirstLastPara="1" wrap="square" lIns="121900" tIns="121900" rIns="121900" bIns="121900" anchor="t" anchorCtr="0">
            <a:spAutoFit/>
          </a:bodyPr>
          <a:lstStyle/>
          <a:p>
            <a:r>
              <a:rPr lang="en" sz="2400">
                <a:solidFill>
                  <a:schemeClr val="accent6"/>
                </a:solidFill>
                <a:latin typeface="Playfair Display Regular"/>
                <a:ea typeface="Playfair Display Regular"/>
                <a:cs typeface="Playfair Display Regular"/>
                <a:sym typeface="Playfair Display Regular"/>
              </a:rPr>
              <a:t>Question:</a:t>
            </a:r>
            <a:endParaRPr sz="2400">
              <a:solidFill>
                <a:schemeClr val="accent6"/>
              </a:solidFill>
              <a:latin typeface="Playfair Display Regular"/>
              <a:ea typeface="Playfair Display Regular"/>
              <a:cs typeface="Playfair Display Regular"/>
              <a:sym typeface="Playfair Display Regular"/>
            </a:endParaRPr>
          </a:p>
          <a:p>
            <a:r>
              <a:rPr lang="en" sz="2400">
                <a:solidFill>
                  <a:schemeClr val="accent6"/>
                </a:solidFill>
                <a:latin typeface="Playfair Display Regular"/>
                <a:ea typeface="Playfair Display Regular"/>
                <a:cs typeface="Playfair Display Regular"/>
                <a:sym typeface="Playfair Display Regular"/>
              </a:rPr>
              <a:t>With this information, are the lungs derived from the endoderm, mesoderm or ectoderm?</a:t>
            </a:r>
            <a:endParaRPr sz="2400">
              <a:solidFill>
                <a:schemeClr val="accent6"/>
              </a:solidFill>
              <a:latin typeface="Playfair Display Regular"/>
              <a:ea typeface="Playfair Display Regular"/>
              <a:cs typeface="Playfair Display Regular"/>
              <a:sym typeface="Playfair Display Regular"/>
            </a:endParaRPr>
          </a:p>
          <a:p>
            <a:endParaRPr sz="2400">
              <a:latin typeface="Lato"/>
              <a:ea typeface="Lato"/>
              <a:cs typeface="Lato"/>
              <a:sym typeface="Lato"/>
            </a:endParaRPr>
          </a:p>
        </p:txBody>
      </p:sp>
    </p:spTree>
    <p:extLst>
      <p:ext uri="{BB962C8B-B14F-4D97-AF65-F5344CB8AC3E}">
        <p14:creationId xmlns:p14="http://schemas.microsoft.com/office/powerpoint/2010/main" val="24739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ctrTitle"/>
          </p:nvPr>
        </p:nvSpPr>
        <p:spPr>
          <a:xfrm>
            <a:off x="514233" y="288133"/>
            <a:ext cx="10524000" cy="991600"/>
          </a:xfrm>
          <a:prstGeom prst="rect">
            <a:avLst/>
          </a:prstGeom>
        </p:spPr>
        <p:txBody>
          <a:bodyPr spcFirstLastPara="1" vert="horz" wrap="square" lIns="121900" tIns="121900" rIns="121900" bIns="121900" rtlCol="0" anchor="b" anchorCtr="0">
            <a:normAutofit fontScale="90000"/>
          </a:bodyPr>
          <a:lstStyle/>
          <a:p>
            <a:pPr algn="l">
              <a:spcBef>
                <a:spcPts val="1333"/>
              </a:spcBef>
            </a:pPr>
            <a:r>
              <a:rPr lang="en"/>
              <a:t>Week 4 continued</a:t>
            </a:r>
            <a:endParaRPr/>
          </a:p>
        </p:txBody>
      </p:sp>
      <p:sp>
        <p:nvSpPr>
          <p:cNvPr id="105" name="Google Shape;105;p16"/>
          <p:cNvSpPr txBox="1"/>
          <p:nvPr/>
        </p:nvSpPr>
        <p:spPr>
          <a:xfrm>
            <a:off x="514233" y="1383734"/>
            <a:ext cx="9151200" cy="1649642"/>
          </a:xfrm>
          <a:prstGeom prst="rect">
            <a:avLst/>
          </a:prstGeom>
          <a:noFill/>
          <a:ln>
            <a:noFill/>
          </a:ln>
        </p:spPr>
        <p:txBody>
          <a:bodyPr spcFirstLastPara="1" wrap="square" lIns="121900" tIns="121900" rIns="121900" bIns="121900" anchor="t" anchorCtr="0">
            <a:spAutoFit/>
          </a:bodyPr>
          <a:lstStyle/>
          <a:p>
            <a:pPr marL="609585" indent="-423323">
              <a:lnSpc>
                <a:spcPct val="90000"/>
              </a:lnSpc>
              <a:buClr>
                <a:schemeClr val="accent6"/>
              </a:buClr>
              <a:buSzPts val="1400"/>
              <a:buFont typeface="Playfair Display"/>
              <a:buAutoNum type="arabicParenR"/>
            </a:pPr>
            <a:r>
              <a:rPr lang="en" sz="2400" b="1">
                <a:solidFill>
                  <a:schemeClr val="accent6"/>
                </a:solidFill>
                <a:latin typeface="Playfair Display"/>
                <a:ea typeface="Playfair Display"/>
                <a:cs typeface="Playfair Display"/>
                <a:sym typeface="Playfair Display"/>
              </a:rPr>
              <a:t>Oesophagotracheal ridges fuse to form the oesophagotracheal septum</a:t>
            </a:r>
            <a:endParaRPr sz="2400">
              <a:solidFill>
                <a:schemeClr val="accent6"/>
              </a:solidFill>
              <a:latin typeface="Playfair Display Regular"/>
              <a:ea typeface="Playfair Display Regular"/>
              <a:cs typeface="Playfair Display Regular"/>
              <a:sym typeface="Playfair Display Regular"/>
            </a:endParaRPr>
          </a:p>
          <a:p>
            <a:endParaRPr sz="2400">
              <a:solidFill>
                <a:schemeClr val="accent6"/>
              </a:solidFill>
              <a:latin typeface="Playfair Display Regular"/>
              <a:ea typeface="Playfair Display Regular"/>
              <a:cs typeface="Playfair Display Regular"/>
              <a:sym typeface="Playfair Display Regular"/>
            </a:endParaRPr>
          </a:p>
          <a:p>
            <a:endParaRPr sz="2400">
              <a:solidFill>
                <a:schemeClr val="accent6"/>
              </a:solidFill>
              <a:latin typeface="Playfair Display Regular"/>
              <a:ea typeface="Playfair Display Regular"/>
              <a:cs typeface="Playfair Display Regular"/>
              <a:sym typeface="Playfair Display Regular"/>
            </a:endParaRPr>
          </a:p>
        </p:txBody>
      </p:sp>
      <p:pic>
        <p:nvPicPr>
          <p:cNvPr id="106" name="Google Shape;106;p16"/>
          <p:cNvPicPr preferRelativeResize="0"/>
          <p:nvPr/>
        </p:nvPicPr>
        <p:blipFill rotWithShape="1">
          <a:blip r:embed="rId3">
            <a:alphaModFix/>
          </a:blip>
          <a:srcRect/>
          <a:stretch/>
        </p:blipFill>
        <p:spPr>
          <a:xfrm>
            <a:off x="9998968" y="0"/>
            <a:ext cx="2193033" cy="2100067"/>
          </a:xfrm>
          <a:prstGeom prst="rect">
            <a:avLst/>
          </a:prstGeom>
          <a:noFill/>
          <a:ln>
            <a:noFill/>
          </a:ln>
        </p:spPr>
      </p:pic>
      <p:grpSp>
        <p:nvGrpSpPr>
          <p:cNvPr id="107" name="Google Shape;107;p16"/>
          <p:cNvGrpSpPr/>
          <p:nvPr/>
        </p:nvGrpSpPr>
        <p:grpSpPr>
          <a:xfrm>
            <a:off x="6723853" y="3191204"/>
            <a:ext cx="414553" cy="1408281"/>
            <a:chOff x="3760" y="1196"/>
            <a:chExt cx="396" cy="1581"/>
          </a:xfrm>
        </p:grpSpPr>
        <p:sp>
          <p:nvSpPr>
            <p:cNvPr id="108" name="Google Shape;108;p16"/>
            <p:cNvSpPr/>
            <p:nvPr/>
          </p:nvSpPr>
          <p:spPr>
            <a:xfrm>
              <a:off x="3760" y="1266"/>
              <a:ext cx="300" cy="0"/>
            </a:xfrm>
            <a:prstGeom prst="ellipse">
              <a:avLst/>
            </a:prstGeom>
            <a:solidFill>
              <a:srgbClr val="FFB03D"/>
            </a:solidFill>
            <a:ln w="9525" cap="flat" cmpd="sng">
              <a:solidFill>
                <a:srgbClr val="FFB03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09" name="Google Shape;109;p16"/>
            <p:cNvSpPr/>
            <p:nvPr/>
          </p:nvSpPr>
          <p:spPr>
            <a:xfrm>
              <a:off x="3765" y="1372"/>
              <a:ext cx="300" cy="1200"/>
            </a:xfrm>
            <a:prstGeom prst="rect">
              <a:avLst/>
            </a:prstGeom>
            <a:solidFill>
              <a:srgbClr val="FFB03D"/>
            </a:solidFill>
            <a:ln>
              <a:noFill/>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cxnSp>
          <p:nvCxnSpPr>
            <p:cNvPr id="110" name="Google Shape;110;p16"/>
            <p:cNvCxnSpPr/>
            <p:nvPr/>
          </p:nvCxnSpPr>
          <p:spPr>
            <a:xfrm>
              <a:off x="3761" y="1277"/>
              <a:ext cx="0" cy="1500"/>
            </a:xfrm>
            <a:prstGeom prst="straightConnector1">
              <a:avLst/>
            </a:prstGeom>
            <a:noFill/>
            <a:ln w="19050" cap="flat" cmpd="sng">
              <a:solidFill>
                <a:srgbClr val="1F497D"/>
              </a:solidFill>
              <a:prstDash val="solid"/>
              <a:round/>
              <a:headEnd type="none" w="med" len="med"/>
              <a:tailEnd type="none" w="med" len="med"/>
            </a:ln>
          </p:spPr>
        </p:cxnSp>
        <p:sp>
          <p:nvSpPr>
            <p:cNvPr id="111" name="Google Shape;111;p16"/>
            <p:cNvSpPr/>
            <p:nvPr/>
          </p:nvSpPr>
          <p:spPr>
            <a:xfrm>
              <a:off x="3761" y="1196"/>
              <a:ext cx="300" cy="300"/>
            </a:xfrm>
            <a:prstGeom prst="ellipse">
              <a:avLst/>
            </a:prstGeom>
            <a:solidFill>
              <a:srgbClr val="FFB03D"/>
            </a:solidFill>
            <a:ln w="1905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12" name="Google Shape;112;p16"/>
            <p:cNvSpPr/>
            <p:nvPr/>
          </p:nvSpPr>
          <p:spPr>
            <a:xfrm>
              <a:off x="3856" y="1242"/>
              <a:ext cx="300" cy="0"/>
            </a:xfrm>
            <a:prstGeom prst="ellipse">
              <a:avLst/>
            </a:prstGeom>
            <a:solidFill>
              <a:srgbClr val="FFB03D"/>
            </a:solidFill>
            <a:ln w="1270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grpSp>
      <p:cxnSp>
        <p:nvCxnSpPr>
          <p:cNvPr id="113" name="Google Shape;113;p16"/>
          <p:cNvCxnSpPr/>
          <p:nvPr/>
        </p:nvCxnSpPr>
        <p:spPr>
          <a:xfrm>
            <a:off x="7120779" y="3263355"/>
            <a:ext cx="0" cy="1256800"/>
          </a:xfrm>
          <a:prstGeom prst="straightConnector1">
            <a:avLst/>
          </a:prstGeom>
          <a:noFill/>
          <a:ln w="19050" cap="flat" cmpd="sng">
            <a:solidFill>
              <a:srgbClr val="1F497D"/>
            </a:solidFill>
            <a:prstDash val="solid"/>
            <a:round/>
            <a:headEnd type="none" w="med" len="med"/>
            <a:tailEnd type="none" w="med" len="med"/>
          </a:ln>
        </p:spPr>
      </p:cxnSp>
      <p:sp>
        <p:nvSpPr>
          <p:cNvPr id="114" name="Google Shape;114;p16"/>
          <p:cNvSpPr/>
          <p:nvPr/>
        </p:nvSpPr>
        <p:spPr>
          <a:xfrm>
            <a:off x="6470037" y="3391623"/>
            <a:ext cx="909015" cy="548704"/>
          </a:xfrm>
          <a:custGeom>
            <a:avLst/>
            <a:gdLst/>
            <a:ahLst/>
            <a:cxnLst/>
            <a:rect l="l" t="t" r="r" b="b"/>
            <a:pathLst>
              <a:path w="718" h="616" extrusionOk="0">
                <a:moveTo>
                  <a:pt x="414" y="18"/>
                </a:moveTo>
                <a:lnTo>
                  <a:pt x="419" y="72"/>
                </a:lnTo>
                <a:lnTo>
                  <a:pt x="449" y="173"/>
                </a:lnTo>
                <a:lnTo>
                  <a:pt x="457" y="199"/>
                </a:lnTo>
                <a:lnTo>
                  <a:pt x="470" y="226"/>
                </a:lnTo>
                <a:lnTo>
                  <a:pt x="528" y="325"/>
                </a:lnTo>
                <a:lnTo>
                  <a:pt x="568" y="360"/>
                </a:lnTo>
                <a:lnTo>
                  <a:pt x="603" y="373"/>
                </a:lnTo>
                <a:lnTo>
                  <a:pt x="694" y="418"/>
                </a:lnTo>
                <a:lnTo>
                  <a:pt x="707" y="437"/>
                </a:lnTo>
                <a:lnTo>
                  <a:pt x="718" y="466"/>
                </a:lnTo>
                <a:lnTo>
                  <a:pt x="718" y="498"/>
                </a:lnTo>
                <a:lnTo>
                  <a:pt x="715" y="525"/>
                </a:lnTo>
                <a:lnTo>
                  <a:pt x="710" y="538"/>
                </a:lnTo>
                <a:lnTo>
                  <a:pt x="680" y="562"/>
                </a:lnTo>
                <a:lnTo>
                  <a:pt x="646" y="576"/>
                </a:lnTo>
                <a:lnTo>
                  <a:pt x="606" y="576"/>
                </a:lnTo>
                <a:lnTo>
                  <a:pt x="568" y="565"/>
                </a:lnTo>
                <a:lnTo>
                  <a:pt x="523" y="512"/>
                </a:lnTo>
                <a:lnTo>
                  <a:pt x="491" y="464"/>
                </a:lnTo>
                <a:lnTo>
                  <a:pt x="467" y="426"/>
                </a:lnTo>
                <a:lnTo>
                  <a:pt x="443" y="394"/>
                </a:lnTo>
                <a:lnTo>
                  <a:pt x="394" y="294"/>
                </a:lnTo>
                <a:lnTo>
                  <a:pt x="380" y="282"/>
                </a:lnTo>
                <a:lnTo>
                  <a:pt x="358" y="278"/>
                </a:lnTo>
                <a:lnTo>
                  <a:pt x="337" y="284"/>
                </a:lnTo>
                <a:lnTo>
                  <a:pt x="326" y="306"/>
                </a:lnTo>
                <a:lnTo>
                  <a:pt x="280" y="373"/>
                </a:lnTo>
                <a:lnTo>
                  <a:pt x="248" y="426"/>
                </a:lnTo>
                <a:lnTo>
                  <a:pt x="224" y="472"/>
                </a:lnTo>
                <a:lnTo>
                  <a:pt x="184" y="549"/>
                </a:lnTo>
                <a:lnTo>
                  <a:pt x="155" y="600"/>
                </a:lnTo>
                <a:lnTo>
                  <a:pt x="102" y="616"/>
                </a:lnTo>
                <a:lnTo>
                  <a:pt x="72" y="602"/>
                </a:lnTo>
                <a:lnTo>
                  <a:pt x="40" y="578"/>
                </a:lnTo>
                <a:lnTo>
                  <a:pt x="14" y="546"/>
                </a:lnTo>
                <a:lnTo>
                  <a:pt x="0" y="517"/>
                </a:lnTo>
                <a:lnTo>
                  <a:pt x="3" y="493"/>
                </a:lnTo>
                <a:lnTo>
                  <a:pt x="19" y="461"/>
                </a:lnTo>
                <a:lnTo>
                  <a:pt x="38" y="442"/>
                </a:lnTo>
                <a:lnTo>
                  <a:pt x="54" y="429"/>
                </a:lnTo>
                <a:lnTo>
                  <a:pt x="131" y="386"/>
                </a:lnTo>
                <a:lnTo>
                  <a:pt x="166" y="333"/>
                </a:lnTo>
                <a:lnTo>
                  <a:pt x="265" y="112"/>
                </a:lnTo>
                <a:lnTo>
                  <a:pt x="286" y="0"/>
                </a:lnTo>
              </a:path>
            </a:pathLst>
          </a:custGeom>
          <a:solidFill>
            <a:srgbClr val="33CC33"/>
          </a:solidFill>
          <a:ln w="1905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15" name="Google Shape;115;p16"/>
          <p:cNvSpPr/>
          <p:nvPr/>
        </p:nvSpPr>
        <p:spPr>
          <a:xfrm>
            <a:off x="6823261" y="3372917"/>
            <a:ext cx="173600" cy="62400"/>
          </a:xfrm>
          <a:prstGeom prst="ellipse">
            <a:avLst/>
          </a:prstGeom>
          <a:solidFill>
            <a:srgbClr val="33CC33"/>
          </a:solidFill>
          <a:ln w="1270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16" name="Google Shape;116;p16"/>
          <p:cNvSpPr/>
          <p:nvPr/>
        </p:nvSpPr>
        <p:spPr>
          <a:xfrm>
            <a:off x="6863775" y="3382715"/>
            <a:ext cx="92400" cy="42000"/>
          </a:xfrm>
          <a:prstGeom prst="ellipse">
            <a:avLst/>
          </a:prstGeom>
          <a:solidFill>
            <a:srgbClr val="33CC33"/>
          </a:solid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17" name="Google Shape;117;p16"/>
          <p:cNvSpPr/>
          <p:nvPr/>
        </p:nvSpPr>
        <p:spPr>
          <a:xfrm>
            <a:off x="5406565" y="3271371"/>
            <a:ext cx="402800" cy="130800"/>
          </a:xfrm>
          <a:prstGeom prst="ellipse">
            <a:avLst/>
          </a:prstGeom>
          <a:solidFill>
            <a:srgbClr val="FFB03D"/>
          </a:solidFill>
          <a:ln w="9525" cap="flat" cmpd="sng">
            <a:solidFill>
              <a:srgbClr val="FFB03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18" name="Google Shape;118;p16"/>
          <p:cNvSpPr/>
          <p:nvPr/>
        </p:nvSpPr>
        <p:spPr>
          <a:xfrm>
            <a:off x="5412896" y="3365791"/>
            <a:ext cx="384800" cy="1179600"/>
          </a:xfrm>
          <a:prstGeom prst="rect">
            <a:avLst/>
          </a:prstGeom>
          <a:solidFill>
            <a:srgbClr val="FFB03D"/>
          </a:solidFill>
          <a:ln>
            <a:noFill/>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cxnSp>
        <p:nvCxnSpPr>
          <p:cNvPr id="119" name="Google Shape;119;p16"/>
          <p:cNvCxnSpPr/>
          <p:nvPr/>
        </p:nvCxnSpPr>
        <p:spPr>
          <a:xfrm flipH="1">
            <a:off x="5403831" y="3281169"/>
            <a:ext cx="4000" cy="1256800"/>
          </a:xfrm>
          <a:prstGeom prst="straightConnector1">
            <a:avLst/>
          </a:prstGeom>
          <a:noFill/>
          <a:ln w="19050" cap="flat" cmpd="sng">
            <a:solidFill>
              <a:srgbClr val="1F497D"/>
            </a:solidFill>
            <a:prstDash val="solid"/>
            <a:round/>
            <a:headEnd type="none" w="med" len="med"/>
            <a:tailEnd type="none" w="med" len="med"/>
          </a:ln>
        </p:spPr>
      </p:cxnSp>
      <p:sp>
        <p:nvSpPr>
          <p:cNvPr id="120" name="Google Shape;120;p16"/>
          <p:cNvSpPr/>
          <p:nvPr/>
        </p:nvSpPr>
        <p:spPr>
          <a:xfrm>
            <a:off x="5407831" y="3209019"/>
            <a:ext cx="398800" cy="144400"/>
          </a:xfrm>
          <a:prstGeom prst="ellipse">
            <a:avLst/>
          </a:prstGeom>
          <a:solidFill>
            <a:srgbClr val="FFB03D"/>
          </a:solidFill>
          <a:ln w="1905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21" name="Google Shape;121;p16"/>
          <p:cNvSpPr/>
          <p:nvPr/>
        </p:nvSpPr>
        <p:spPr>
          <a:xfrm>
            <a:off x="5502783" y="3253556"/>
            <a:ext cx="198800" cy="72000"/>
          </a:xfrm>
          <a:prstGeom prst="ellipse">
            <a:avLst/>
          </a:prstGeom>
          <a:solidFill>
            <a:srgbClr val="FFB03D"/>
          </a:solidFill>
          <a:ln w="1270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cxnSp>
        <p:nvCxnSpPr>
          <p:cNvPr id="122" name="Google Shape;122;p16"/>
          <p:cNvCxnSpPr/>
          <p:nvPr/>
        </p:nvCxnSpPr>
        <p:spPr>
          <a:xfrm>
            <a:off x="5804100" y="3281169"/>
            <a:ext cx="0" cy="1256800"/>
          </a:xfrm>
          <a:prstGeom prst="straightConnector1">
            <a:avLst/>
          </a:prstGeom>
          <a:noFill/>
          <a:ln w="19050" cap="flat" cmpd="sng">
            <a:solidFill>
              <a:srgbClr val="1F497D"/>
            </a:solidFill>
            <a:prstDash val="solid"/>
            <a:round/>
            <a:headEnd type="none" w="med" len="med"/>
            <a:tailEnd type="none" w="med" len="med"/>
          </a:ln>
        </p:spPr>
      </p:cxnSp>
      <p:sp>
        <p:nvSpPr>
          <p:cNvPr id="123" name="Google Shape;123;p16"/>
          <p:cNvSpPr/>
          <p:nvPr/>
        </p:nvSpPr>
        <p:spPr>
          <a:xfrm>
            <a:off x="5300219" y="3355103"/>
            <a:ext cx="635551" cy="429343"/>
          </a:xfrm>
          <a:custGeom>
            <a:avLst/>
            <a:gdLst/>
            <a:ahLst/>
            <a:cxnLst/>
            <a:rect l="l" t="t" r="r" b="b"/>
            <a:pathLst>
              <a:path w="502" h="482" extrusionOk="0">
                <a:moveTo>
                  <a:pt x="310" y="0"/>
                </a:moveTo>
                <a:lnTo>
                  <a:pt x="318" y="114"/>
                </a:lnTo>
                <a:lnTo>
                  <a:pt x="343" y="214"/>
                </a:lnTo>
                <a:lnTo>
                  <a:pt x="351" y="240"/>
                </a:lnTo>
                <a:lnTo>
                  <a:pt x="364" y="267"/>
                </a:lnTo>
                <a:lnTo>
                  <a:pt x="408" y="320"/>
                </a:lnTo>
                <a:lnTo>
                  <a:pt x="434" y="338"/>
                </a:lnTo>
                <a:lnTo>
                  <a:pt x="472" y="360"/>
                </a:lnTo>
                <a:lnTo>
                  <a:pt x="490" y="376"/>
                </a:lnTo>
                <a:lnTo>
                  <a:pt x="498" y="394"/>
                </a:lnTo>
                <a:lnTo>
                  <a:pt x="502" y="416"/>
                </a:lnTo>
                <a:lnTo>
                  <a:pt x="502" y="442"/>
                </a:lnTo>
                <a:lnTo>
                  <a:pt x="488" y="466"/>
                </a:lnTo>
                <a:lnTo>
                  <a:pt x="462" y="482"/>
                </a:lnTo>
                <a:lnTo>
                  <a:pt x="426" y="480"/>
                </a:lnTo>
                <a:lnTo>
                  <a:pt x="386" y="466"/>
                </a:lnTo>
                <a:lnTo>
                  <a:pt x="342" y="426"/>
                </a:lnTo>
                <a:lnTo>
                  <a:pt x="288" y="335"/>
                </a:lnTo>
                <a:lnTo>
                  <a:pt x="274" y="323"/>
                </a:lnTo>
                <a:lnTo>
                  <a:pt x="252" y="319"/>
                </a:lnTo>
                <a:lnTo>
                  <a:pt x="231" y="325"/>
                </a:lnTo>
                <a:lnTo>
                  <a:pt x="220" y="347"/>
                </a:lnTo>
                <a:lnTo>
                  <a:pt x="182" y="416"/>
                </a:lnTo>
                <a:lnTo>
                  <a:pt x="160" y="450"/>
                </a:lnTo>
                <a:lnTo>
                  <a:pt x="134" y="468"/>
                </a:lnTo>
                <a:lnTo>
                  <a:pt x="96" y="472"/>
                </a:lnTo>
                <a:lnTo>
                  <a:pt x="64" y="466"/>
                </a:lnTo>
                <a:lnTo>
                  <a:pt x="38" y="452"/>
                </a:lnTo>
                <a:lnTo>
                  <a:pt x="18" y="432"/>
                </a:lnTo>
                <a:lnTo>
                  <a:pt x="6" y="412"/>
                </a:lnTo>
                <a:lnTo>
                  <a:pt x="0" y="386"/>
                </a:lnTo>
                <a:lnTo>
                  <a:pt x="16" y="358"/>
                </a:lnTo>
                <a:lnTo>
                  <a:pt x="58" y="328"/>
                </a:lnTo>
                <a:lnTo>
                  <a:pt x="92" y="296"/>
                </a:lnTo>
                <a:lnTo>
                  <a:pt x="159" y="153"/>
                </a:lnTo>
                <a:lnTo>
                  <a:pt x="178" y="0"/>
                </a:lnTo>
              </a:path>
            </a:pathLst>
          </a:custGeom>
          <a:solidFill>
            <a:srgbClr val="33CC33"/>
          </a:solidFill>
          <a:ln w="1905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24" name="Google Shape;124;p16"/>
          <p:cNvSpPr/>
          <p:nvPr/>
        </p:nvSpPr>
        <p:spPr>
          <a:xfrm>
            <a:off x="5523040" y="3321253"/>
            <a:ext cx="173600" cy="62400"/>
          </a:xfrm>
          <a:prstGeom prst="ellipse">
            <a:avLst/>
          </a:prstGeom>
          <a:solidFill>
            <a:srgbClr val="33CC33"/>
          </a:solidFill>
          <a:ln w="1270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25" name="Google Shape;125;p16"/>
          <p:cNvSpPr/>
          <p:nvPr/>
        </p:nvSpPr>
        <p:spPr>
          <a:xfrm>
            <a:off x="5548363" y="3324817"/>
            <a:ext cx="115200" cy="42000"/>
          </a:xfrm>
          <a:prstGeom prst="ellipse">
            <a:avLst/>
          </a:prstGeom>
          <a:no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26" name="Google Shape;126;p16"/>
          <p:cNvSpPr/>
          <p:nvPr/>
        </p:nvSpPr>
        <p:spPr>
          <a:xfrm>
            <a:off x="5550892" y="3294531"/>
            <a:ext cx="111600" cy="42800"/>
          </a:xfrm>
          <a:prstGeom prst="ellipse">
            <a:avLst/>
          </a:prstGeom>
          <a:solidFill>
            <a:srgbClr val="FFB03D"/>
          </a:solidFill>
          <a:ln w="9525" cap="flat" cmpd="sng">
            <a:solidFill>
              <a:srgbClr val="FFB03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27" name="Google Shape;127;p16"/>
          <p:cNvSpPr/>
          <p:nvPr/>
        </p:nvSpPr>
        <p:spPr>
          <a:xfrm>
            <a:off x="5578745" y="3278497"/>
            <a:ext cx="59600" cy="80000"/>
          </a:xfrm>
          <a:prstGeom prst="ellipse">
            <a:avLst/>
          </a:prstGeom>
          <a:solidFill>
            <a:srgbClr val="FFB03D"/>
          </a:solidFill>
          <a:ln>
            <a:noFill/>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cxnSp>
        <p:nvCxnSpPr>
          <p:cNvPr id="128" name="Google Shape;128;p16"/>
          <p:cNvCxnSpPr/>
          <p:nvPr/>
        </p:nvCxnSpPr>
        <p:spPr>
          <a:xfrm rot="-950280">
            <a:off x="5524173" y="3330223"/>
            <a:ext cx="58625" cy="0"/>
          </a:xfrm>
          <a:prstGeom prst="straightConnector1">
            <a:avLst/>
          </a:prstGeom>
          <a:noFill/>
          <a:ln w="19050" cap="flat" cmpd="sng">
            <a:solidFill>
              <a:srgbClr val="FFB03D"/>
            </a:solidFill>
            <a:prstDash val="solid"/>
            <a:round/>
            <a:headEnd type="none" w="med" len="med"/>
            <a:tailEnd type="none" w="med" len="med"/>
          </a:ln>
        </p:spPr>
      </p:cxnSp>
      <p:cxnSp>
        <p:nvCxnSpPr>
          <p:cNvPr id="129" name="Google Shape;129;p16"/>
          <p:cNvCxnSpPr/>
          <p:nvPr/>
        </p:nvCxnSpPr>
        <p:spPr>
          <a:xfrm rot="-2928844">
            <a:off x="5665351" y="3304850"/>
            <a:ext cx="4252" cy="46711"/>
          </a:xfrm>
          <a:prstGeom prst="straightConnector1">
            <a:avLst/>
          </a:prstGeom>
          <a:noFill/>
          <a:ln w="19050" cap="flat" cmpd="sng">
            <a:solidFill>
              <a:srgbClr val="FFB03D"/>
            </a:solidFill>
            <a:prstDash val="solid"/>
            <a:round/>
            <a:headEnd type="none" w="med" len="med"/>
            <a:tailEnd type="none" w="med" len="med"/>
          </a:ln>
        </p:spPr>
      </p:cxnSp>
      <p:cxnSp>
        <p:nvCxnSpPr>
          <p:cNvPr id="130" name="Google Shape;130;p16"/>
          <p:cNvCxnSpPr/>
          <p:nvPr/>
        </p:nvCxnSpPr>
        <p:spPr>
          <a:xfrm rot="-5400000">
            <a:off x="5609509" y="3242243"/>
            <a:ext cx="800" cy="178800"/>
          </a:xfrm>
          <a:prstGeom prst="straightConnector1">
            <a:avLst/>
          </a:prstGeom>
          <a:noFill/>
          <a:ln w="38100" cap="flat" cmpd="sng">
            <a:solidFill>
              <a:srgbClr val="FFB03D"/>
            </a:solidFill>
            <a:prstDash val="solid"/>
            <a:round/>
            <a:headEnd type="none" w="med" len="med"/>
            <a:tailEnd type="none" w="med" len="med"/>
          </a:ln>
        </p:spPr>
      </p:cxnSp>
      <p:sp>
        <p:nvSpPr>
          <p:cNvPr id="131" name="Google Shape;131;p16"/>
          <p:cNvSpPr/>
          <p:nvPr/>
        </p:nvSpPr>
        <p:spPr>
          <a:xfrm>
            <a:off x="5642048" y="3314128"/>
            <a:ext cx="32917" cy="24941"/>
          </a:xfrm>
          <a:custGeom>
            <a:avLst/>
            <a:gdLst/>
            <a:ahLst/>
            <a:cxnLst/>
            <a:rect l="l" t="t" r="r" b="b"/>
            <a:pathLst>
              <a:path w="26" h="28" extrusionOk="0">
                <a:moveTo>
                  <a:pt x="26" y="0"/>
                </a:moveTo>
                <a:lnTo>
                  <a:pt x="0" y="26"/>
                </a:lnTo>
                <a:lnTo>
                  <a:pt x="16" y="28"/>
                </a:lnTo>
              </a:path>
            </a:pathLst>
          </a:custGeom>
          <a:no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32" name="Google Shape;132;p16"/>
          <p:cNvSpPr/>
          <p:nvPr/>
        </p:nvSpPr>
        <p:spPr>
          <a:xfrm>
            <a:off x="5538233" y="3317690"/>
            <a:ext cx="35449" cy="24941"/>
          </a:xfrm>
          <a:custGeom>
            <a:avLst/>
            <a:gdLst/>
            <a:ahLst/>
            <a:cxnLst/>
            <a:rect l="l" t="t" r="r" b="b"/>
            <a:pathLst>
              <a:path w="28" h="28" extrusionOk="0">
                <a:moveTo>
                  <a:pt x="0" y="0"/>
                </a:moveTo>
                <a:lnTo>
                  <a:pt x="28" y="28"/>
                </a:lnTo>
                <a:lnTo>
                  <a:pt x="8" y="28"/>
                </a:lnTo>
              </a:path>
            </a:pathLst>
          </a:custGeom>
          <a:no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grpSp>
        <p:nvGrpSpPr>
          <p:cNvPr id="133" name="Google Shape;133;p16"/>
          <p:cNvGrpSpPr/>
          <p:nvPr/>
        </p:nvGrpSpPr>
        <p:grpSpPr>
          <a:xfrm>
            <a:off x="3742905" y="3208947"/>
            <a:ext cx="812817" cy="1336012"/>
            <a:chOff x="2409825" y="1905000"/>
            <a:chExt cx="1019250" cy="2381200"/>
          </a:xfrm>
        </p:grpSpPr>
        <p:sp>
          <p:nvSpPr>
            <p:cNvPr id="134" name="Google Shape;134;p16"/>
            <p:cNvSpPr/>
            <p:nvPr/>
          </p:nvSpPr>
          <p:spPr>
            <a:xfrm>
              <a:off x="2409825" y="2057400"/>
              <a:ext cx="557213" cy="831850"/>
            </a:xfrm>
            <a:custGeom>
              <a:avLst/>
              <a:gdLst/>
              <a:ahLst/>
              <a:cxnLst/>
              <a:rect l="l" t="t" r="r" b="b"/>
              <a:pathLst>
                <a:path w="351" h="524" extrusionOk="0">
                  <a:moveTo>
                    <a:pt x="346" y="18"/>
                  </a:moveTo>
                  <a:lnTo>
                    <a:pt x="351" y="72"/>
                  </a:lnTo>
                  <a:lnTo>
                    <a:pt x="348" y="270"/>
                  </a:lnTo>
                  <a:lnTo>
                    <a:pt x="320" y="266"/>
                  </a:lnTo>
                  <a:lnTo>
                    <a:pt x="306" y="270"/>
                  </a:lnTo>
                  <a:lnTo>
                    <a:pt x="282" y="285"/>
                  </a:lnTo>
                  <a:lnTo>
                    <a:pt x="258" y="306"/>
                  </a:lnTo>
                  <a:lnTo>
                    <a:pt x="212" y="373"/>
                  </a:lnTo>
                  <a:lnTo>
                    <a:pt x="180" y="426"/>
                  </a:lnTo>
                  <a:lnTo>
                    <a:pt x="162" y="468"/>
                  </a:lnTo>
                  <a:lnTo>
                    <a:pt x="138" y="508"/>
                  </a:lnTo>
                  <a:lnTo>
                    <a:pt x="104" y="522"/>
                  </a:lnTo>
                  <a:lnTo>
                    <a:pt x="68" y="524"/>
                  </a:lnTo>
                  <a:lnTo>
                    <a:pt x="20" y="510"/>
                  </a:lnTo>
                  <a:lnTo>
                    <a:pt x="2" y="478"/>
                  </a:lnTo>
                  <a:lnTo>
                    <a:pt x="0" y="442"/>
                  </a:lnTo>
                  <a:lnTo>
                    <a:pt x="18" y="408"/>
                  </a:lnTo>
                  <a:lnTo>
                    <a:pt x="56" y="382"/>
                  </a:lnTo>
                  <a:lnTo>
                    <a:pt x="98" y="333"/>
                  </a:lnTo>
                  <a:lnTo>
                    <a:pt x="197" y="112"/>
                  </a:lnTo>
                  <a:lnTo>
                    <a:pt x="218" y="0"/>
                  </a:lnTo>
                </a:path>
              </a:pathLst>
            </a:custGeom>
            <a:solidFill>
              <a:srgbClr val="33CC33"/>
            </a:solidFill>
            <a:ln w="1905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35" name="Google Shape;135;p16"/>
            <p:cNvSpPr/>
            <p:nvPr/>
          </p:nvSpPr>
          <p:spPr>
            <a:xfrm>
              <a:off x="2924175" y="2016125"/>
              <a:ext cx="504900" cy="233400"/>
            </a:xfrm>
            <a:prstGeom prst="ellipse">
              <a:avLst/>
            </a:prstGeom>
            <a:solidFill>
              <a:srgbClr val="FFB03D"/>
            </a:solidFill>
            <a:ln w="9525" cap="flat" cmpd="sng">
              <a:solidFill>
                <a:srgbClr val="FFB03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36" name="Google Shape;136;p16"/>
            <p:cNvSpPr/>
            <p:nvPr/>
          </p:nvSpPr>
          <p:spPr>
            <a:xfrm>
              <a:off x="2971800" y="2184400"/>
              <a:ext cx="442800" cy="2101800"/>
            </a:xfrm>
            <a:prstGeom prst="rect">
              <a:avLst/>
            </a:prstGeom>
            <a:solidFill>
              <a:srgbClr val="FFB03D"/>
            </a:solidFill>
            <a:ln>
              <a:noFill/>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37" name="Google Shape;137;p16"/>
            <p:cNvSpPr/>
            <p:nvPr/>
          </p:nvSpPr>
          <p:spPr>
            <a:xfrm>
              <a:off x="2921000" y="2033588"/>
              <a:ext cx="69850" cy="2239963"/>
            </a:xfrm>
            <a:custGeom>
              <a:avLst/>
              <a:gdLst/>
              <a:ahLst/>
              <a:cxnLst/>
              <a:rect l="l" t="t" r="r" b="b"/>
              <a:pathLst>
                <a:path w="44" h="1411" extrusionOk="0">
                  <a:moveTo>
                    <a:pt x="4" y="0"/>
                  </a:moveTo>
                  <a:lnTo>
                    <a:pt x="0" y="277"/>
                  </a:lnTo>
                  <a:lnTo>
                    <a:pt x="20" y="275"/>
                  </a:lnTo>
                  <a:lnTo>
                    <a:pt x="38" y="283"/>
                  </a:lnTo>
                  <a:lnTo>
                    <a:pt x="44" y="297"/>
                  </a:lnTo>
                  <a:lnTo>
                    <a:pt x="40" y="347"/>
                  </a:lnTo>
                  <a:lnTo>
                    <a:pt x="1" y="1411"/>
                  </a:lnTo>
                </a:path>
              </a:pathLst>
            </a:custGeom>
            <a:noFill/>
            <a:ln w="1905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cxnSp>
          <p:nvCxnSpPr>
            <p:cNvPr id="138" name="Google Shape;138;p16"/>
            <p:cNvCxnSpPr/>
            <p:nvPr/>
          </p:nvCxnSpPr>
          <p:spPr>
            <a:xfrm>
              <a:off x="3422650" y="2033588"/>
              <a:ext cx="0" cy="2240100"/>
            </a:xfrm>
            <a:prstGeom prst="straightConnector1">
              <a:avLst/>
            </a:prstGeom>
            <a:noFill/>
            <a:ln w="19050" cap="flat" cmpd="sng">
              <a:solidFill>
                <a:srgbClr val="1F497D"/>
              </a:solidFill>
              <a:prstDash val="solid"/>
              <a:round/>
              <a:headEnd type="none" w="med" len="med"/>
              <a:tailEnd type="none" w="med" len="med"/>
            </a:ln>
          </p:spPr>
        </p:cxnSp>
        <p:sp>
          <p:nvSpPr>
            <p:cNvPr id="139" name="Google Shape;139;p16"/>
            <p:cNvSpPr/>
            <p:nvPr/>
          </p:nvSpPr>
          <p:spPr>
            <a:xfrm>
              <a:off x="2754313" y="1973263"/>
              <a:ext cx="268200" cy="146100"/>
            </a:xfrm>
            <a:prstGeom prst="ellipse">
              <a:avLst/>
            </a:prstGeom>
            <a:solidFill>
              <a:srgbClr val="33CC33"/>
            </a:solid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40" name="Google Shape;140;p16"/>
            <p:cNvSpPr/>
            <p:nvPr/>
          </p:nvSpPr>
          <p:spPr>
            <a:xfrm>
              <a:off x="2800350" y="2006600"/>
              <a:ext cx="171300" cy="84000"/>
            </a:xfrm>
            <a:prstGeom prst="ellipse">
              <a:avLst/>
            </a:prstGeom>
            <a:solidFill>
              <a:srgbClr val="33CC33"/>
            </a:solid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cxnSp>
          <p:nvCxnSpPr>
            <p:cNvPr id="141" name="Google Shape;141;p16"/>
            <p:cNvCxnSpPr/>
            <p:nvPr/>
          </p:nvCxnSpPr>
          <p:spPr>
            <a:xfrm>
              <a:off x="2924175" y="2124075"/>
              <a:ext cx="0" cy="344400"/>
            </a:xfrm>
            <a:prstGeom prst="straightConnector1">
              <a:avLst/>
            </a:prstGeom>
            <a:noFill/>
            <a:ln w="19050" cap="flat" cmpd="sng">
              <a:solidFill>
                <a:srgbClr val="33CC33"/>
              </a:solidFill>
              <a:prstDash val="solid"/>
              <a:round/>
              <a:headEnd type="none" w="med" len="med"/>
              <a:tailEnd type="none" w="med" len="med"/>
            </a:ln>
          </p:spPr>
        </p:cxnSp>
        <p:sp>
          <p:nvSpPr>
            <p:cNvPr id="142" name="Google Shape;142;p16"/>
            <p:cNvSpPr/>
            <p:nvPr/>
          </p:nvSpPr>
          <p:spPr>
            <a:xfrm>
              <a:off x="2952750" y="1905000"/>
              <a:ext cx="473100" cy="257100"/>
            </a:xfrm>
            <a:prstGeom prst="ellipse">
              <a:avLst/>
            </a:prstGeom>
            <a:solidFill>
              <a:srgbClr val="FFB03D"/>
            </a:solidFill>
            <a:ln w="1905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43" name="Google Shape;143;p16"/>
            <p:cNvSpPr/>
            <p:nvPr/>
          </p:nvSpPr>
          <p:spPr>
            <a:xfrm>
              <a:off x="2984500" y="1957388"/>
              <a:ext cx="376200" cy="160200"/>
            </a:xfrm>
            <a:prstGeom prst="ellipse">
              <a:avLst/>
            </a:prstGeom>
            <a:solidFill>
              <a:srgbClr val="FFB03D"/>
            </a:solidFill>
            <a:ln w="1270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cxnSp>
          <p:nvCxnSpPr>
            <p:cNvPr id="144" name="Google Shape;144;p16"/>
            <p:cNvCxnSpPr/>
            <p:nvPr/>
          </p:nvCxnSpPr>
          <p:spPr>
            <a:xfrm rot="5400000" flipH="1">
              <a:off x="2955800" y="2095375"/>
              <a:ext cx="3300" cy="41400"/>
            </a:xfrm>
            <a:prstGeom prst="straightConnector1">
              <a:avLst/>
            </a:prstGeom>
            <a:noFill/>
            <a:ln w="76200" cap="flat" cmpd="sng">
              <a:solidFill>
                <a:srgbClr val="FFB03D"/>
              </a:solidFill>
              <a:prstDash val="solid"/>
              <a:round/>
              <a:headEnd type="none" w="med" len="med"/>
              <a:tailEnd type="none" w="med" len="med"/>
            </a:ln>
          </p:spPr>
        </p:cxnSp>
        <p:cxnSp>
          <p:nvCxnSpPr>
            <p:cNvPr id="145" name="Google Shape;145;p16"/>
            <p:cNvCxnSpPr/>
            <p:nvPr/>
          </p:nvCxnSpPr>
          <p:spPr>
            <a:xfrm rot="10800000" flipH="1">
              <a:off x="2971800" y="1990800"/>
              <a:ext cx="3300" cy="142800"/>
            </a:xfrm>
            <a:prstGeom prst="straightConnector1">
              <a:avLst/>
            </a:prstGeom>
            <a:noFill/>
            <a:ln w="76200" cap="flat" cmpd="sng">
              <a:solidFill>
                <a:srgbClr val="33CC33"/>
              </a:solidFill>
              <a:prstDash val="solid"/>
              <a:round/>
              <a:headEnd type="none" w="med" len="med"/>
              <a:tailEnd type="none" w="med" len="med"/>
            </a:ln>
          </p:spPr>
        </p:cxnSp>
        <p:sp>
          <p:nvSpPr>
            <p:cNvPr id="146" name="Google Shape;146;p16"/>
            <p:cNvSpPr/>
            <p:nvPr/>
          </p:nvSpPr>
          <p:spPr>
            <a:xfrm>
              <a:off x="2755900" y="1971675"/>
              <a:ext cx="268200" cy="146100"/>
            </a:xfrm>
            <a:prstGeom prst="ellipse">
              <a:avLst/>
            </a:prstGeom>
            <a:noFill/>
            <a:ln w="12700"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cxnSp>
          <p:nvCxnSpPr>
            <p:cNvPr id="147" name="Google Shape;147;p16"/>
            <p:cNvCxnSpPr/>
            <p:nvPr/>
          </p:nvCxnSpPr>
          <p:spPr>
            <a:xfrm rot="10800000">
              <a:off x="2994025" y="2003325"/>
              <a:ext cx="0" cy="101700"/>
            </a:xfrm>
            <a:prstGeom prst="straightConnector1">
              <a:avLst/>
            </a:prstGeom>
            <a:noFill/>
            <a:ln w="76200" cap="flat" cmpd="sng">
              <a:solidFill>
                <a:srgbClr val="33CC33"/>
              </a:solidFill>
              <a:prstDash val="solid"/>
              <a:round/>
              <a:headEnd type="none" w="med" len="med"/>
              <a:tailEnd type="none" w="med" len="med"/>
            </a:ln>
          </p:spPr>
        </p:cxnSp>
        <p:sp>
          <p:nvSpPr>
            <p:cNvPr id="148" name="Google Shape;148;p16"/>
            <p:cNvSpPr/>
            <p:nvPr/>
          </p:nvSpPr>
          <p:spPr>
            <a:xfrm>
              <a:off x="2921000" y="2136775"/>
              <a:ext cx="76200" cy="304800"/>
            </a:xfrm>
            <a:prstGeom prst="rect">
              <a:avLst/>
            </a:prstGeom>
            <a:solidFill>
              <a:srgbClr val="33CC33"/>
            </a:solidFill>
            <a:ln w="9525" cap="flat" cmpd="sng">
              <a:solidFill>
                <a:srgbClr val="33CC33"/>
              </a:solidFill>
              <a:prstDash val="solid"/>
              <a:miter lim="800000"/>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cxnSp>
          <p:nvCxnSpPr>
            <p:cNvPr id="149" name="Google Shape;149;p16"/>
            <p:cNvCxnSpPr/>
            <p:nvPr/>
          </p:nvCxnSpPr>
          <p:spPr>
            <a:xfrm>
              <a:off x="2911475" y="2314575"/>
              <a:ext cx="0" cy="152400"/>
            </a:xfrm>
            <a:prstGeom prst="straightConnector1">
              <a:avLst/>
            </a:prstGeom>
            <a:noFill/>
            <a:ln w="9525" cap="flat" cmpd="sng">
              <a:solidFill>
                <a:srgbClr val="33CC33"/>
              </a:solidFill>
              <a:prstDash val="solid"/>
              <a:round/>
              <a:headEnd type="none" w="med" len="med"/>
              <a:tailEnd type="none" w="med" len="med"/>
            </a:ln>
          </p:spPr>
        </p:cxnSp>
        <p:cxnSp>
          <p:nvCxnSpPr>
            <p:cNvPr id="150" name="Google Shape;150;p16"/>
            <p:cNvCxnSpPr/>
            <p:nvPr/>
          </p:nvCxnSpPr>
          <p:spPr>
            <a:xfrm>
              <a:off x="2917825" y="2444750"/>
              <a:ext cx="82500" cy="3300"/>
            </a:xfrm>
            <a:prstGeom prst="straightConnector1">
              <a:avLst/>
            </a:prstGeom>
            <a:noFill/>
            <a:ln w="57150" cap="flat" cmpd="sng">
              <a:solidFill>
                <a:srgbClr val="33CC33"/>
              </a:solidFill>
              <a:prstDash val="solid"/>
              <a:round/>
              <a:headEnd type="none" w="med" len="med"/>
              <a:tailEnd type="none" w="med" len="med"/>
            </a:ln>
          </p:spPr>
        </p:cxnSp>
        <p:sp>
          <p:nvSpPr>
            <p:cNvPr id="151" name="Google Shape;151;p16"/>
            <p:cNvSpPr/>
            <p:nvPr/>
          </p:nvSpPr>
          <p:spPr>
            <a:xfrm rot="135274">
              <a:off x="2952707" y="3352827"/>
              <a:ext cx="76259" cy="914485"/>
            </a:xfrm>
            <a:prstGeom prst="rect">
              <a:avLst/>
            </a:prstGeom>
            <a:solidFill>
              <a:srgbClr val="FFB03D"/>
            </a:solidFill>
            <a:ln w="9525" cap="flat" cmpd="sng">
              <a:solidFill>
                <a:srgbClr val="FFB03D"/>
              </a:solidFill>
              <a:prstDash val="solid"/>
              <a:miter lim="800000"/>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152" name="Google Shape;152;p16"/>
            <p:cNvSpPr/>
            <p:nvPr/>
          </p:nvSpPr>
          <p:spPr>
            <a:xfrm>
              <a:off x="2971800" y="2111375"/>
              <a:ext cx="57150" cy="15875"/>
            </a:xfrm>
            <a:custGeom>
              <a:avLst/>
              <a:gdLst/>
              <a:ahLst/>
              <a:cxnLst/>
              <a:rect l="l" t="t" r="r" b="b"/>
              <a:pathLst>
                <a:path w="36" h="10" extrusionOk="0">
                  <a:moveTo>
                    <a:pt x="0" y="2"/>
                  </a:moveTo>
                  <a:lnTo>
                    <a:pt x="20" y="0"/>
                  </a:lnTo>
                  <a:lnTo>
                    <a:pt x="36" y="10"/>
                  </a:lnTo>
                </a:path>
              </a:pathLst>
            </a:custGeom>
            <a:no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53" name="Google Shape;153;p16"/>
            <p:cNvSpPr/>
            <p:nvPr/>
          </p:nvSpPr>
          <p:spPr>
            <a:xfrm>
              <a:off x="2930525" y="2070100"/>
              <a:ext cx="98425" cy="19050"/>
            </a:xfrm>
            <a:custGeom>
              <a:avLst/>
              <a:gdLst/>
              <a:ahLst/>
              <a:cxnLst/>
              <a:rect l="l" t="t" r="r" b="b"/>
              <a:pathLst>
                <a:path w="62" h="12" extrusionOk="0">
                  <a:moveTo>
                    <a:pt x="0" y="8"/>
                  </a:moveTo>
                  <a:lnTo>
                    <a:pt x="42" y="0"/>
                  </a:lnTo>
                  <a:lnTo>
                    <a:pt x="62" y="12"/>
                  </a:lnTo>
                </a:path>
              </a:pathLst>
            </a:custGeom>
            <a:no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54" name="Google Shape;154;p16"/>
            <p:cNvSpPr/>
            <p:nvPr/>
          </p:nvSpPr>
          <p:spPr>
            <a:xfrm>
              <a:off x="2921000" y="1990725"/>
              <a:ext cx="98425" cy="28575"/>
            </a:xfrm>
            <a:custGeom>
              <a:avLst/>
              <a:gdLst/>
              <a:ahLst/>
              <a:cxnLst/>
              <a:rect l="l" t="t" r="r" b="b"/>
              <a:pathLst>
                <a:path w="62" h="18" extrusionOk="0">
                  <a:moveTo>
                    <a:pt x="0" y="10"/>
                  </a:moveTo>
                  <a:lnTo>
                    <a:pt x="46" y="18"/>
                  </a:lnTo>
                  <a:lnTo>
                    <a:pt x="62" y="0"/>
                  </a:lnTo>
                </a:path>
              </a:pathLst>
            </a:custGeom>
            <a:no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cxnSp>
          <p:nvCxnSpPr>
            <p:cNvPr id="155" name="Google Shape;155;p16"/>
            <p:cNvCxnSpPr/>
            <p:nvPr/>
          </p:nvCxnSpPr>
          <p:spPr>
            <a:xfrm>
              <a:off x="3016250" y="1984375"/>
              <a:ext cx="0" cy="123900"/>
            </a:xfrm>
            <a:prstGeom prst="straightConnector1">
              <a:avLst/>
            </a:prstGeom>
            <a:noFill/>
            <a:ln w="28575" cap="flat" cmpd="sng">
              <a:solidFill>
                <a:srgbClr val="FFB03D"/>
              </a:solidFill>
              <a:prstDash val="solid"/>
              <a:round/>
              <a:headEnd type="none" w="med" len="med"/>
              <a:tailEnd type="none" w="med" len="med"/>
            </a:ln>
          </p:spPr>
        </p:cxnSp>
        <p:sp>
          <p:nvSpPr>
            <p:cNvPr id="156" name="Google Shape;156;p16"/>
            <p:cNvSpPr/>
            <p:nvPr/>
          </p:nvSpPr>
          <p:spPr>
            <a:xfrm>
              <a:off x="3000375" y="2073275"/>
              <a:ext cx="44450" cy="19050"/>
            </a:xfrm>
            <a:custGeom>
              <a:avLst/>
              <a:gdLst/>
              <a:ahLst/>
              <a:cxnLst/>
              <a:rect l="l" t="t" r="r" b="b"/>
              <a:pathLst>
                <a:path w="28" h="12" extrusionOk="0">
                  <a:moveTo>
                    <a:pt x="28" y="12"/>
                  </a:moveTo>
                  <a:lnTo>
                    <a:pt x="0" y="0"/>
                  </a:lnTo>
                </a:path>
              </a:pathLst>
            </a:custGeom>
            <a:no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57" name="Google Shape;157;p16"/>
            <p:cNvSpPr/>
            <p:nvPr/>
          </p:nvSpPr>
          <p:spPr>
            <a:xfrm>
              <a:off x="2990850" y="1971675"/>
              <a:ext cx="57150" cy="47625"/>
            </a:xfrm>
            <a:custGeom>
              <a:avLst/>
              <a:gdLst/>
              <a:ahLst/>
              <a:cxnLst/>
              <a:rect l="l" t="t" r="r" b="b"/>
              <a:pathLst>
                <a:path w="36" h="30" extrusionOk="0">
                  <a:moveTo>
                    <a:pt x="36" y="0"/>
                  </a:moveTo>
                  <a:lnTo>
                    <a:pt x="14" y="16"/>
                  </a:lnTo>
                  <a:lnTo>
                    <a:pt x="0" y="30"/>
                  </a:lnTo>
                </a:path>
              </a:pathLst>
            </a:custGeom>
            <a:noFill/>
            <a:ln w="9525" cap="flat" cmpd="sng">
              <a:solidFill>
                <a:srgbClr val="1F497D"/>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cxnSp>
          <p:nvCxnSpPr>
            <p:cNvPr id="158" name="Google Shape;158;p16"/>
            <p:cNvCxnSpPr/>
            <p:nvPr/>
          </p:nvCxnSpPr>
          <p:spPr>
            <a:xfrm>
              <a:off x="2905125" y="2209800"/>
              <a:ext cx="0" cy="152400"/>
            </a:xfrm>
            <a:prstGeom prst="straightConnector1">
              <a:avLst/>
            </a:prstGeom>
            <a:noFill/>
            <a:ln w="38100" cap="flat" cmpd="sng">
              <a:solidFill>
                <a:srgbClr val="33CC33"/>
              </a:solidFill>
              <a:prstDash val="solid"/>
              <a:round/>
              <a:headEnd type="none" w="med" len="med"/>
              <a:tailEnd type="none" w="med" len="med"/>
            </a:ln>
          </p:spPr>
        </p:cxnSp>
        <p:cxnSp>
          <p:nvCxnSpPr>
            <p:cNvPr id="159" name="Google Shape;159;p16"/>
            <p:cNvCxnSpPr/>
            <p:nvPr/>
          </p:nvCxnSpPr>
          <p:spPr>
            <a:xfrm>
              <a:off x="2924175" y="2314575"/>
              <a:ext cx="0" cy="152400"/>
            </a:xfrm>
            <a:prstGeom prst="straightConnector1">
              <a:avLst/>
            </a:prstGeom>
            <a:noFill/>
            <a:ln w="38100" cap="flat" cmpd="sng">
              <a:solidFill>
                <a:srgbClr val="33CC33"/>
              </a:solidFill>
              <a:prstDash val="solid"/>
              <a:round/>
              <a:headEnd type="none" w="med" len="med"/>
              <a:tailEnd type="none" w="med" len="med"/>
            </a:ln>
          </p:spPr>
        </p:cxnSp>
      </p:grpSp>
      <p:sp>
        <p:nvSpPr>
          <p:cNvPr id="160" name="Google Shape;160;p16"/>
          <p:cNvSpPr txBox="1"/>
          <p:nvPr/>
        </p:nvSpPr>
        <p:spPr>
          <a:xfrm>
            <a:off x="1727899" y="2499653"/>
            <a:ext cx="3190000" cy="717963"/>
          </a:xfrm>
          <a:prstGeom prst="rect">
            <a:avLst/>
          </a:prstGeom>
          <a:noFill/>
          <a:ln>
            <a:noFill/>
          </a:ln>
        </p:spPr>
        <p:txBody>
          <a:bodyPr spcFirstLastPara="1" wrap="square" lIns="121900" tIns="60933" rIns="121900" bIns="60933" anchor="ctr" anchorCtr="0">
            <a:spAutoFit/>
          </a:bodyPr>
          <a:lstStyle/>
          <a:p>
            <a:pPr algn="ctr">
              <a:buClr>
                <a:srgbClr val="1F497D"/>
              </a:buClr>
              <a:buSzPts val="1950"/>
            </a:pPr>
            <a:r>
              <a:rPr lang="en" sz="1933" b="1">
                <a:solidFill>
                  <a:srgbClr val="1F497D"/>
                </a:solidFill>
                <a:latin typeface="Helvetica Neue"/>
                <a:ea typeface="Helvetica Neue"/>
                <a:cs typeface="Helvetica Neue"/>
                <a:sym typeface="Helvetica Neue"/>
              </a:rPr>
              <a:t>Oesophagotracheal</a:t>
            </a:r>
            <a:endParaRPr sz="1933" b="1">
              <a:solidFill>
                <a:srgbClr val="1F497D"/>
              </a:solidFill>
              <a:latin typeface="Helvetica Neue"/>
              <a:ea typeface="Helvetica Neue"/>
              <a:cs typeface="Helvetica Neue"/>
              <a:sym typeface="Helvetica Neue"/>
            </a:endParaRPr>
          </a:p>
          <a:p>
            <a:pPr algn="ctr">
              <a:buClr>
                <a:srgbClr val="1F497D"/>
              </a:buClr>
              <a:buSzPts val="1950"/>
            </a:pPr>
            <a:r>
              <a:rPr lang="en" sz="1933" b="1">
                <a:solidFill>
                  <a:srgbClr val="1F497D"/>
                </a:solidFill>
                <a:latin typeface="Helvetica Neue"/>
                <a:ea typeface="Helvetica Neue"/>
                <a:cs typeface="Helvetica Neue"/>
                <a:sym typeface="Helvetica Neue"/>
              </a:rPr>
              <a:t>ridge</a:t>
            </a:r>
            <a:endParaRPr sz="1933" b="1">
              <a:solidFill>
                <a:srgbClr val="1F497D"/>
              </a:solidFill>
              <a:latin typeface="Helvetica Neue"/>
              <a:ea typeface="Helvetica Neue"/>
              <a:cs typeface="Helvetica Neue"/>
              <a:sym typeface="Helvetica Neue"/>
            </a:endParaRPr>
          </a:p>
        </p:txBody>
      </p:sp>
      <p:sp>
        <p:nvSpPr>
          <p:cNvPr id="161" name="Google Shape;161;p16"/>
          <p:cNvSpPr txBox="1"/>
          <p:nvPr/>
        </p:nvSpPr>
        <p:spPr>
          <a:xfrm>
            <a:off x="1648933" y="4028716"/>
            <a:ext cx="1617600" cy="677054"/>
          </a:xfrm>
          <a:prstGeom prst="rect">
            <a:avLst/>
          </a:prstGeom>
          <a:noFill/>
          <a:ln>
            <a:noFill/>
          </a:ln>
        </p:spPr>
        <p:txBody>
          <a:bodyPr spcFirstLastPara="1" wrap="square" lIns="121900" tIns="60933" rIns="121900" bIns="60933" anchor="ctr" anchorCtr="0">
            <a:spAutoFit/>
          </a:bodyPr>
          <a:lstStyle/>
          <a:p>
            <a:pPr>
              <a:buClr>
                <a:srgbClr val="1F497D"/>
              </a:buClr>
              <a:buSzPts val="1950"/>
            </a:pPr>
            <a:r>
              <a:rPr lang="en" b="1">
                <a:solidFill>
                  <a:srgbClr val="1F497D"/>
                </a:solidFill>
                <a:latin typeface="Helvetica Neue"/>
                <a:ea typeface="Helvetica Neue"/>
                <a:cs typeface="Helvetica Neue"/>
                <a:sym typeface="Helvetica Neue"/>
              </a:rPr>
              <a:t>Respiratory</a:t>
            </a:r>
            <a:endParaRPr sz="1067" b="1"/>
          </a:p>
          <a:p>
            <a:pPr>
              <a:buClr>
                <a:srgbClr val="1F497D"/>
              </a:buClr>
              <a:buSzPts val="1950"/>
            </a:pPr>
            <a:r>
              <a:rPr lang="en" b="1">
                <a:solidFill>
                  <a:srgbClr val="1F497D"/>
                </a:solidFill>
                <a:latin typeface="Helvetica Neue"/>
                <a:ea typeface="Helvetica Neue"/>
                <a:cs typeface="Helvetica Neue"/>
                <a:sym typeface="Helvetica Neue"/>
              </a:rPr>
              <a:t>diverticulum</a:t>
            </a:r>
            <a:endParaRPr sz="1067" b="1"/>
          </a:p>
        </p:txBody>
      </p:sp>
      <p:sp>
        <p:nvSpPr>
          <p:cNvPr id="162" name="Google Shape;162;p16"/>
          <p:cNvSpPr txBox="1"/>
          <p:nvPr/>
        </p:nvSpPr>
        <p:spPr>
          <a:xfrm>
            <a:off x="5032839" y="2648209"/>
            <a:ext cx="1113200" cy="400055"/>
          </a:xfrm>
          <a:prstGeom prst="rect">
            <a:avLst/>
          </a:prstGeom>
          <a:noFill/>
          <a:ln>
            <a:noFill/>
          </a:ln>
        </p:spPr>
        <p:txBody>
          <a:bodyPr spcFirstLastPara="1" wrap="square" lIns="121900" tIns="60933" rIns="121900" bIns="60933" anchor="ctr" anchorCtr="0">
            <a:spAutoFit/>
          </a:bodyPr>
          <a:lstStyle/>
          <a:p>
            <a:pPr algn="ctr">
              <a:buClr>
                <a:srgbClr val="1F497D"/>
              </a:buClr>
              <a:buSzPts val="1950"/>
            </a:pPr>
            <a:r>
              <a:rPr lang="en" b="1">
                <a:solidFill>
                  <a:srgbClr val="1F497D"/>
                </a:solidFill>
                <a:latin typeface="Helvetica Neue"/>
                <a:ea typeface="Helvetica Neue"/>
                <a:cs typeface="Helvetica Neue"/>
                <a:sym typeface="Helvetica Neue"/>
              </a:rPr>
              <a:t>Foregut</a:t>
            </a:r>
            <a:endParaRPr sz="1067" b="1"/>
          </a:p>
        </p:txBody>
      </p:sp>
      <p:sp>
        <p:nvSpPr>
          <p:cNvPr id="163" name="Google Shape;163;p16"/>
          <p:cNvSpPr txBox="1"/>
          <p:nvPr/>
        </p:nvSpPr>
        <p:spPr>
          <a:xfrm>
            <a:off x="6072520" y="2411505"/>
            <a:ext cx="1706800" cy="400055"/>
          </a:xfrm>
          <a:prstGeom prst="rect">
            <a:avLst/>
          </a:prstGeom>
          <a:noFill/>
          <a:ln>
            <a:noFill/>
          </a:ln>
        </p:spPr>
        <p:txBody>
          <a:bodyPr spcFirstLastPara="1" wrap="square" lIns="121900" tIns="60933" rIns="121900" bIns="60933" anchor="ctr" anchorCtr="0">
            <a:spAutoFit/>
          </a:bodyPr>
          <a:lstStyle/>
          <a:p>
            <a:pPr algn="ctr">
              <a:buClr>
                <a:srgbClr val="1F497D"/>
              </a:buClr>
              <a:buSzPts val="1950"/>
            </a:pPr>
            <a:r>
              <a:rPr lang="en" b="1">
                <a:solidFill>
                  <a:srgbClr val="1F497D"/>
                </a:solidFill>
                <a:latin typeface="Helvetica Neue"/>
                <a:ea typeface="Helvetica Neue"/>
                <a:cs typeface="Helvetica Neue"/>
                <a:sym typeface="Helvetica Neue"/>
              </a:rPr>
              <a:t>Oesophagus</a:t>
            </a:r>
            <a:endParaRPr b="1">
              <a:solidFill>
                <a:srgbClr val="1F497D"/>
              </a:solidFill>
              <a:latin typeface="Helvetica Neue"/>
              <a:ea typeface="Helvetica Neue"/>
              <a:cs typeface="Helvetica Neue"/>
              <a:sym typeface="Helvetica Neue"/>
            </a:endParaRPr>
          </a:p>
        </p:txBody>
      </p:sp>
      <p:sp>
        <p:nvSpPr>
          <p:cNvPr id="164" name="Google Shape;164;p16"/>
          <p:cNvSpPr txBox="1"/>
          <p:nvPr/>
        </p:nvSpPr>
        <p:spPr>
          <a:xfrm>
            <a:off x="7681003" y="4233870"/>
            <a:ext cx="1380800" cy="800165"/>
          </a:xfrm>
          <a:prstGeom prst="rect">
            <a:avLst/>
          </a:prstGeom>
          <a:noFill/>
          <a:ln>
            <a:noFill/>
          </a:ln>
        </p:spPr>
        <p:txBody>
          <a:bodyPr spcFirstLastPara="1" wrap="square" lIns="121900" tIns="60933" rIns="121900" bIns="60933" anchor="ctr" anchorCtr="0">
            <a:spAutoFit/>
          </a:bodyPr>
          <a:lstStyle/>
          <a:p>
            <a:pPr algn="ctr">
              <a:buClr>
                <a:srgbClr val="1F497D"/>
              </a:buClr>
              <a:buSzPts val="1950"/>
            </a:pPr>
            <a:r>
              <a:rPr lang="en" sz="2200" b="1">
                <a:solidFill>
                  <a:srgbClr val="1F497D"/>
                </a:solidFill>
                <a:latin typeface="Helvetica Neue"/>
                <a:ea typeface="Helvetica Neue"/>
                <a:cs typeface="Helvetica Neue"/>
                <a:sym typeface="Helvetica Neue"/>
              </a:rPr>
              <a:t>Lung bud </a:t>
            </a:r>
            <a:endParaRPr sz="2200" b="1">
              <a:solidFill>
                <a:srgbClr val="1F497D"/>
              </a:solidFill>
              <a:latin typeface="Helvetica Neue"/>
              <a:ea typeface="Helvetica Neue"/>
              <a:cs typeface="Helvetica Neue"/>
              <a:sym typeface="Helvetica Neue"/>
            </a:endParaRPr>
          </a:p>
        </p:txBody>
      </p:sp>
      <p:sp>
        <p:nvSpPr>
          <p:cNvPr id="165" name="Google Shape;165;p16"/>
          <p:cNvSpPr/>
          <p:nvPr/>
        </p:nvSpPr>
        <p:spPr>
          <a:xfrm>
            <a:off x="5571150" y="3335506"/>
            <a:ext cx="72164" cy="32068"/>
          </a:xfrm>
          <a:custGeom>
            <a:avLst/>
            <a:gdLst/>
            <a:ahLst/>
            <a:cxnLst/>
            <a:rect l="l" t="t" r="r" b="b"/>
            <a:pathLst>
              <a:path w="57" h="36" extrusionOk="0">
                <a:moveTo>
                  <a:pt x="6" y="0"/>
                </a:moveTo>
                <a:cubicBezTo>
                  <a:pt x="6" y="2"/>
                  <a:pt x="5" y="8"/>
                  <a:pt x="6" y="14"/>
                </a:cubicBezTo>
                <a:cubicBezTo>
                  <a:pt x="6" y="19"/>
                  <a:pt x="0" y="29"/>
                  <a:pt x="8" y="32"/>
                </a:cubicBezTo>
                <a:cubicBezTo>
                  <a:pt x="15" y="34"/>
                  <a:pt x="42" y="36"/>
                  <a:pt x="50" y="32"/>
                </a:cubicBezTo>
                <a:cubicBezTo>
                  <a:pt x="57" y="27"/>
                  <a:pt x="54" y="15"/>
                  <a:pt x="52" y="4"/>
                </a:cubicBezTo>
              </a:path>
            </a:pathLst>
          </a:custGeom>
          <a:solidFill>
            <a:srgbClr val="FFB03D"/>
          </a:solidFill>
          <a:ln>
            <a:noFill/>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66" name="Google Shape;166;p16"/>
          <p:cNvSpPr/>
          <p:nvPr/>
        </p:nvSpPr>
        <p:spPr>
          <a:xfrm>
            <a:off x="5545830" y="3298093"/>
            <a:ext cx="79761" cy="74824"/>
          </a:xfrm>
          <a:custGeom>
            <a:avLst/>
            <a:gdLst/>
            <a:ahLst/>
            <a:cxnLst/>
            <a:rect l="l" t="t" r="r" b="b"/>
            <a:pathLst>
              <a:path w="63" h="84" extrusionOk="0">
                <a:moveTo>
                  <a:pt x="0" y="2"/>
                </a:moveTo>
                <a:cubicBezTo>
                  <a:pt x="4" y="8"/>
                  <a:pt x="23" y="34"/>
                  <a:pt x="28" y="46"/>
                </a:cubicBezTo>
                <a:cubicBezTo>
                  <a:pt x="33" y="57"/>
                  <a:pt x="24" y="67"/>
                  <a:pt x="30" y="72"/>
                </a:cubicBezTo>
                <a:cubicBezTo>
                  <a:pt x="35" y="76"/>
                  <a:pt x="60" y="84"/>
                  <a:pt x="62" y="74"/>
                </a:cubicBezTo>
                <a:cubicBezTo>
                  <a:pt x="63" y="64"/>
                  <a:pt x="47" y="23"/>
                  <a:pt x="38" y="12"/>
                </a:cubicBezTo>
                <a:cubicBezTo>
                  <a:pt x="28" y="0"/>
                  <a:pt x="9" y="4"/>
                  <a:pt x="4" y="2"/>
                </a:cubicBezTo>
              </a:path>
            </a:pathLst>
          </a:custGeom>
          <a:noFill/>
          <a:ln>
            <a:noFill/>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67" name="Google Shape;167;p16"/>
          <p:cNvSpPr/>
          <p:nvPr/>
        </p:nvSpPr>
        <p:spPr>
          <a:xfrm>
            <a:off x="5561022" y="3358666"/>
            <a:ext cx="92421" cy="6236"/>
          </a:xfrm>
          <a:custGeom>
            <a:avLst/>
            <a:gdLst/>
            <a:ahLst/>
            <a:cxnLst/>
            <a:rect l="l" t="t" r="r" b="b"/>
            <a:pathLst>
              <a:path w="42" h="4" extrusionOk="0">
                <a:moveTo>
                  <a:pt x="0" y="0"/>
                </a:moveTo>
                <a:cubicBezTo>
                  <a:pt x="3" y="0"/>
                  <a:pt x="13" y="4"/>
                  <a:pt x="20" y="4"/>
                </a:cubicBezTo>
                <a:cubicBezTo>
                  <a:pt x="27" y="4"/>
                  <a:pt x="38" y="0"/>
                  <a:pt x="42" y="0"/>
                </a:cubicBezTo>
              </a:path>
            </a:pathLst>
          </a:custGeom>
          <a:noFill/>
          <a:ln w="9525" cap="flat" cmpd="sng">
            <a:solidFill>
              <a:srgbClr val="3B3B3B"/>
            </a:solidFill>
            <a:prstDash val="solid"/>
            <a:round/>
            <a:headEnd type="none" w="sm" len="sm"/>
            <a:tailEnd type="none" w="sm" len="sm"/>
          </a:ln>
        </p:spPr>
        <p:txBody>
          <a:bodyPr spcFirstLastPara="1" wrap="square" lIns="121900" tIns="60933" rIns="121900" bIns="60933" anchor="ctr" anchorCtr="0">
            <a:noAutofit/>
          </a:bodyPr>
          <a:lstStyle/>
          <a:p>
            <a:endParaRPr sz="1600">
              <a:solidFill>
                <a:srgbClr val="000000"/>
              </a:solidFill>
              <a:latin typeface="Calibri"/>
              <a:ea typeface="Calibri"/>
              <a:cs typeface="Calibri"/>
              <a:sym typeface="Calibri"/>
            </a:endParaRPr>
          </a:p>
        </p:txBody>
      </p:sp>
      <p:sp>
        <p:nvSpPr>
          <p:cNvPr id="168" name="Google Shape;168;p16"/>
          <p:cNvSpPr txBox="1"/>
          <p:nvPr/>
        </p:nvSpPr>
        <p:spPr>
          <a:xfrm>
            <a:off x="1072533" y="3113949"/>
            <a:ext cx="2107200" cy="677054"/>
          </a:xfrm>
          <a:prstGeom prst="rect">
            <a:avLst/>
          </a:prstGeom>
          <a:noFill/>
          <a:ln>
            <a:noFill/>
          </a:ln>
        </p:spPr>
        <p:txBody>
          <a:bodyPr spcFirstLastPara="1" wrap="square" lIns="121900" tIns="60933" rIns="121900" bIns="60933" anchor="ctr" anchorCtr="0">
            <a:spAutoFit/>
          </a:bodyPr>
          <a:lstStyle/>
          <a:p>
            <a:pPr algn="ctr">
              <a:buClr>
                <a:srgbClr val="1F497D"/>
              </a:buClr>
              <a:buSzPts val="1950"/>
            </a:pPr>
            <a:r>
              <a:rPr lang="en" b="1">
                <a:solidFill>
                  <a:srgbClr val="1F497D"/>
                </a:solidFill>
                <a:latin typeface="Helvetica Neue"/>
                <a:ea typeface="Helvetica Neue"/>
                <a:cs typeface="Helvetica Neue"/>
                <a:sym typeface="Helvetica Neue"/>
              </a:rPr>
              <a:t>Laryngotracheal</a:t>
            </a:r>
            <a:endParaRPr b="1">
              <a:solidFill>
                <a:srgbClr val="1F497D"/>
              </a:solidFill>
              <a:latin typeface="Helvetica Neue"/>
              <a:ea typeface="Helvetica Neue"/>
              <a:cs typeface="Helvetica Neue"/>
              <a:sym typeface="Helvetica Neue"/>
            </a:endParaRPr>
          </a:p>
          <a:p>
            <a:pPr algn="ctr">
              <a:buClr>
                <a:srgbClr val="1F497D"/>
              </a:buClr>
              <a:buSzPts val="1950"/>
            </a:pPr>
            <a:r>
              <a:rPr lang="en" b="1">
                <a:solidFill>
                  <a:srgbClr val="1F497D"/>
                </a:solidFill>
                <a:latin typeface="Helvetica Neue"/>
                <a:ea typeface="Helvetica Neue"/>
                <a:cs typeface="Helvetica Neue"/>
                <a:sym typeface="Helvetica Neue"/>
              </a:rPr>
              <a:t>tube</a:t>
            </a:r>
            <a:endParaRPr sz="1067" b="1"/>
          </a:p>
        </p:txBody>
      </p:sp>
      <p:sp>
        <p:nvSpPr>
          <p:cNvPr id="169" name="Google Shape;169;p16"/>
          <p:cNvSpPr txBox="1"/>
          <p:nvPr/>
        </p:nvSpPr>
        <p:spPr>
          <a:xfrm>
            <a:off x="7949295" y="3041343"/>
            <a:ext cx="2107200" cy="697509"/>
          </a:xfrm>
          <a:prstGeom prst="rect">
            <a:avLst/>
          </a:prstGeom>
          <a:noFill/>
          <a:ln>
            <a:noFill/>
          </a:ln>
        </p:spPr>
        <p:txBody>
          <a:bodyPr spcFirstLastPara="1" wrap="square" lIns="121900" tIns="60933" rIns="121900" bIns="60933" anchor="ctr" anchorCtr="0">
            <a:spAutoFit/>
          </a:bodyPr>
          <a:lstStyle/>
          <a:p>
            <a:pPr>
              <a:buClr>
                <a:srgbClr val="1F497D"/>
              </a:buClr>
              <a:buSzPts val="1950"/>
            </a:pPr>
            <a:r>
              <a:rPr lang="en" b="1">
                <a:solidFill>
                  <a:srgbClr val="1F497D"/>
                </a:solidFill>
                <a:latin typeface="Helvetica Neue"/>
                <a:ea typeface="Helvetica Neue"/>
                <a:cs typeface="Helvetica Neue"/>
                <a:sym typeface="Helvetica Neue"/>
              </a:rPr>
              <a:t>Laryngotracheal</a:t>
            </a:r>
            <a:endParaRPr b="1">
              <a:solidFill>
                <a:srgbClr val="1F497D"/>
              </a:solidFill>
              <a:latin typeface="Helvetica Neue"/>
              <a:ea typeface="Helvetica Neue"/>
              <a:cs typeface="Helvetica Neue"/>
              <a:sym typeface="Helvetica Neue"/>
            </a:endParaRPr>
          </a:p>
          <a:p>
            <a:pPr algn="ctr">
              <a:buClr>
                <a:srgbClr val="1F497D"/>
              </a:buClr>
              <a:buSzPts val="1950"/>
            </a:pPr>
            <a:r>
              <a:rPr lang="en" sz="1933" b="1">
                <a:solidFill>
                  <a:srgbClr val="1F497D"/>
                </a:solidFill>
                <a:latin typeface="Helvetica Neue"/>
                <a:ea typeface="Helvetica Neue"/>
                <a:cs typeface="Helvetica Neue"/>
                <a:sym typeface="Helvetica Neue"/>
              </a:rPr>
              <a:t>tube</a:t>
            </a:r>
            <a:endParaRPr sz="1200" b="1"/>
          </a:p>
        </p:txBody>
      </p:sp>
      <p:cxnSp>
        <p:nvCxnSpPr>
          <p:cNvPr id="170" name="Google Shape;170;p16"/>
          <p:cNvCxnSpPr/>
          <p:nvPr/>
        </p:nvCxnSpPr>
        <p:spPr>
          <a:xfrm>
            <a:off x="5561021" y="2955153"/>
            <a:ext cx="56800" cy="332800"/>
          </a:xfrm>
          <a:prstGeom prst="straightConnector1">
            <a:avLst/>
          </a:prstGeom>
          <a:noFill/>
          <a:ln w="9525" cap="flat" cmpd="sng">
            <a:solidFill>
              <a:srgbClr val="4A7DBA"/>
            </a:solidFill>
            <a:prstDash val="solid"/>
            <a:round/>
            <a:headEnd type="none" w="sm" len="sm"/>
            <a:tailEnd type="none" w="sm" len="sm"/>
          </a:ln>
        </p:spPr>
      </p:cxnSp>
      <p:cxnSp>
        <p:nvCxnSpPr>
          <p:cNvPr id="171" name="Google Shape;171;p16"/>
          <p:cNvCxnSpPr/>
          <p:nvPr/>
        </p:nvCxnSpPr>
        <p:spPr>
          <a:xfrm>
            <a:off x="6823261" y="2644916"/>
            <a:ext cx="98400" cy="655600"/>
          </a:xfrm>
          <a:prstGeom prst="straightConnector1">
            <a:avLst/>
          </a:prstGeom>
          <a:noFill/>
          <a:ln w="9525" cap="flat" cmpd="sng">
            <a:solidFill>
              <a:srgbClr val="4A7DBA"/>
            </a:solidFill>
            <a:prstDash val="solid"/>
            <a:round/>
            <a:headEnd type="none" w="sm" len="sm"/>
            <a:tailEnd type="none" w="sm" len="sm"/>
          </a:ln>
        </p:spPr>
      </p:cxnSp>
      <p:cxnSp>
        <p:nvCxnSpPr>
          <p:cNvPr id="172" name="Google Shape;172;p16"/>
          <p:cNvCxnSpPr/>
          <p:nvPr/>
        </p:nvCxnSpPr>
        <p:spPr>
          <a:xfrm rot="10800000" flipH="1">
            <a:off x="3083009" y="3714941"/>
            <a:ext cx="736400" cy="349200"/>
          </a:xfrm>
          <a:prstGeom prst="straightConnector1">
            <a:avLst/>
          </a:prstGeom>
          <a:noFill/>
          <a:ln w="9525" cap="flat" cmpd="sng">
            <a:solidFill>
              <a:srgbClr val="4A7DBA"/>
            </a:solidFill>
            <a:prstDash val="solid"/>
            <a:round/>
            <a:headEnd type="none" w="sm" len="sm"/>
            <a:tailEnd type="none" w="sm" len="sm"/>
          </a:ln>
        </p:spPr>
      </p:cxnSp>
      <p:cxnSp>
        <p:nvCxnSpPr>
          <p:cNvPr id="173" name="Google Shape;173;p16"/>
          <p:cNvCxnSpPr>
            <a:stCxn id="168" idx="3"/>
            <a:endCxn id="158" idx="0"/>
          </p:cNvCxnSpPr>
          <p:nvPr/>
        </p:nvCxnSpPr>
        <p:spPr>
          <a:xfrm>
            <a:off x="3179733" y="3452476"/>
            <a:ext cx="958000" cy="7200"/>
          </a:xfrm>
          <a:prstGeom prst="straightConnector1">
            <a:avLst/>
          </a:prstGeom>
          <a:noFill/>
          <a:ln w="9525" cap="flat" cmpd="sng">
            <a:solidFill>
              <a:srgbClr val="4A7DBA"/>
            </a:solidFill>
            <a:prstDash val="solid"/>
            <a:round/>
            <a:headEnd type="none" w="sm" len="sm"/>
            <a:tailEnd type="none" w="sm" len="sm"/>
          </a:ln>
        </p:spPr>
      </p:cxnSp>
      <p:cxnSp>
        <p:nvCxnSpPr>
          <p:cNvPr id="174" name="Google Shape;174;p16"/>
          <p:cNvCxnSpPr>
            <a:stCxn id="160" idx="2"/>
          </p:cNvCxnSpPr>
          <p:nvPr/>
        </p:nvCxnSpPr>
        <p:spPr>
          <a:xfrm>
            <a:off x="3322899" y="3217616"/>
            <a:ext cx="1009600" cy="247818"/>
          </a:xfrm>
          <a:prstGeom prst="straightConnector1">
            <a:avLst/>
          </a:prstGeom>
          <a:noFill/>
          <a:ln w="9525" cap="flat" cmpd="sng">
            <a:solidFill>
              <a:srgbClr val="4A7DBA"/>
            </a:solidFill>
            <a:prstDash val="solid"/>
            <a:round/>
            <a:headEnd type="none" w="sm" len="sm"/>
            <a:tailEnd type="none" w="sm" len="sm"/>
          </a:ln>
        </p:spPr>
      </p:cxnSp>
      <p:cxnSp>
        <p:nvCxnSpPr>
          <p:cNvPr id="175" name="Google Shape;175;p16"/>
          <p:cNvCxnSpPr>
            <a:stCxn id="169" idx="1"/>
          </p:cNvCxnSpPr>
          <p:nvPr/>
        </p:nvCxnSpPr>
        <p:spPr>
          <a:xfrm flipH="1">
            <a:off x="6922095" y="3390098"/>
            <a:ext cx="1027200" cy="223999"/>
          </a:xfrm>
          <a:prstGeom prst="straightConnector1">
            <a:avLst/>
          </a:prstGeom>
          <a:noFill/>
          <a:ln w="9525" cap="flat" cmpd="sng">
            <a:solidFill>
              <a:srgbClr val="4A7DBA"/>
            </a:solidFill>
            <a:prstDash val="solid"/>
            <a:round/>
            <a:headEnd type="none" w="sm" len="sm"/>
            <a:tailEnd type="none" w="sm" len="sm"/>
          </a:ln>
        </p:spPr>
      </p:cxnSp>
      <p:cxnSp>
        <p:nvCxnSpPr>
          <p:cNvPr id="176" name="Google Shape;176;p16"/>
          <p:cNvCxnSpPr/>
          <p:nvPr/>
        </p:nvCxnSpPr>
        <p:spPr>
          <a:xfrm rot="10800000">
            <a:off x="7122613" y="3784084"/>
            <a:ext cx="1101200" cy="503600"/>
          </a:xfrm>
          <a:prstGeom prst="straightConnector1">
            <a:avLst/>
          </a:prstGeom>
          <a:noFill/>
          <a:ln w="9525" cap="flat" cmpd="sng">
            <a:solidFill>
              <a:srgbClr val="4A7DBA"/>
            </a:solidFill>
            <a:prstDash val="solid"/>
            <a:round/>
            <a:headEnd type="none" w="sm" len="sm"/>
            <a:tailEnd type="none" w="sm" len="sm"/>
          </a:ln>
        </p:spPr>
      </p:cxnSp>
    </p:spTree>
    <p:extLst>
      <p:ext uri="{BB962C8B-B14F-4D97-AF65-F5344CB8AC3E}">
        <p14:creationId xmlns:p14="http://schemas.microsoft.com/office/powerpoint/2010/main" val="23948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p:tgtEl>
                                          <p:spTgt spid="10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childTnLst>
                                </p:cTn>
                              </p:par>
                              <p:par>
                                <p:cTn id="13" presetID="10" presetClass="entr" presetSubtype="0"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1000"/>
                                        <p:tgtEl>
                                          <p:spTgt spid="113"/>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1000"/>
                                        <p:tgtEl>
                                          <p:spTgt spid="114"/>
                                        </p:tgtEl>
                                      </p:cBhvr>
                                    </p:animEffect>
                                  </p:childTnLst>
                                </p:cTn>
                              </p:par>
                              <p:par>
                                <p:cTn id="19" presetID="10"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1000"/>
                                        <p:tgtEl>
                                          <p:spTgt spid="115"/>
                                        </p:tgtEl>
                                      </p:cBhvr>
                                    </p:animEffect>
                                  </p:childTnLst>
                                </p:cTn>
                              </p:par>
                              <p:par>
                                <p:cTn id="22" presetID="10" presetClass="entr" presetSubtype="0" fill="hold" nodeType="with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fade">
                                      <p:cBhvr>
                                        <p:cTn id="24" dur="1000"/>
                                        <p:tgtEl>
                                          <p:spTgt spid="116"/>
                                        </p:tgtEl>
                                      </p:cBhvr>
                                    </p:animEffect>
                                  </p:childTnLst>
                                </p:cTn>
                              </p:par>
                              <p:par>
                                <p:cTn id="25" presetID="10" presetClass="entr" presetSubtype="0" fill="hold" nodeType="with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1000"/>
                                        <p:tgtEl>
                                          <p:spTgt spid="117"/>
                                        </p:tgtEl>
                                      </p:cBhvr>
                                    </p:animEffect>
                                  </p:childTnLst>
                                </p:cTn>
                              </p:par>
                              <p:par>
                                <p:cTn id="28" presetID="10" presetClass="entr" presetSubtype="0" fill="hold" nodeType="with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fade">
                                      <p:cBhvr>
                                        <p:cTn id="30" dur="1000"/>
                                        <p:tgtEl>
                                          <p:spTgt spid="118"/>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10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fade">
                                      <p:cBhvr>
                                        <p:cTn id="36" dur="1000"/>
                                        <p:tgtEl>
                                          <p:spTgt spid="120"/>
                                        </p:tgtEl>
                                      </p:cBhvr>
                                    </p:animEffect>
                                  </p:childTnLst>
                                </p:cTn>
                              </p:par>
                              <p:par>
                                <p:cTn id="37" presetID="10" presetClass="entr" presetSubtype="0" fill="hold" nodeType="withEffect">
                                  <p:stCondLst>
                                    <p:cond delay="0"/>
                                  </p:stCondLst>
                                  <p:childTnLst>
                                    <p:set>
                                      <p:cBhvr>
                                        <p:cTn id="38" dur="1" fill="hold">
                                          <p:stCondLst>
                                            <p:cond delay="0"/>
                                          </p:stCondLst>
                                        </p:cTn>
                                        <p:tgtEl>
                                          <p:spTgt spid="121"/>
                                        </p:tgtEl>
                                        <p:attrNameLst>
                                          <p:attrName>style.visibility</p:attrName>
                                        </p:attrNameLst>
                                      </p:cBhvr>
                                      <p:to>
                                        <p:strVal val="visible"/>
                                      </p:to>
                                    </p:set>
                                    <p:animEffect transition="in" filter="fade">
                                      <p:cBhvr>
                                        <p:cTn id="39" dur="1000"/>
                                        <p:tgtEl>
                                          <p:spTgt spid="121"/>
                                        </p:tgtEl>
                                      </p:cBhvr>
                                    </p:animEffect>
                                  </p:childTnLst>
                                </p:cTn>
                              </p:par>
                              <p:par>
                                <p:cTn id="40" presetID="10" presetClass="entr" presetSubtype="0" fill="hold" nodeType="with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1000"/>
                                        <p:tgtEl>
                                          <p:spTgt spid="122"/>
                                        </p:tgtEl>
                                      </p:cBhvr>
                                    </p:animEffect>
                                  </p:childTnLst>
                                </p:cTn>
                              </p:par>
                              <p:par>
                                <p:cTn id="43" presetID="10" presetClass="entr" presetSubtype="0" fill="hold" nodeType="with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1000"/>
                                        <p:tgtEl>
                                          <p:spTgt spid="123"/>
                                        </p:tgtEl>
                                      </p:cBhvr>
                                    </p:animEffect>
                                  </p:childTnLst>
                                </p:cTn>
                              </p:par>
                              <p:par>
                                <p:cTn id="46" presetID="10" presetClass="entr" presetSubtype="0" fill="hold" nodeType="with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1000"/>
                                        <p:tgtEl>
                                          <p:spTgt spid="124"/>
                                        </p:tgtEl>
                                      </p:cBhvr>
                                    </p:animEffect>
                                  </p:childTnLst>
                                </p:cTn>
                              </p:par>
                              <p:par>
                                <p:cTn id="49" presetID="10" presetClass="entr" presetSubtype="0"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1000"/>
                                        <p:tgtEl>
                                          <p:spTgt spid="125"/>
                                        </p:tgtEl>
                                      </p:cBhvr>
                                    </p:animEffect>
                                  </p:childTnLst>
                                </p:cTn>
                              </p:par>
                              <p:par>
                                <p:cTn id="52" presetID="10" presetClass="entr" presetSubtype="0" fill="hold"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1000"/>
                                        <p:tgtEl>
                                          <p:spTgt spid="126"/>
                                        </p:tgtEl>
                                      </p:cBhvr>
                                    </p:animEffect>
                                  </p:childTnLst>
                                </p:cTn>
                              </p:par>
                              <p:par>
                                <p:cTn id="55" presetID="10" presetClass="entr" presetSubtype="0" fill="hold" nodeType="with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fade">
                                      <p:cBhvr>
                                        <p:cTn id="57" dur="1000"/>
                                        <p:tgtEl>
                                          <p:spTgt spid="127"/>
                                        </p:tgtEl>
                                      </p:cBhvr>
                                    </p:animEffect>
                                  </p:childTnLst>
                                </p:cTn>
                              </p:par>
                              <p:par>
                                <p:cTn id="58" presetID="10" presetClass="entr" presetSubtype="0" fill="hold" nodeType="with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fade">
                                      <p:cBhvr>
                                        <p:cTn id="60" dur="1000"/>
                                        <p:tgtEl>
                                          <p:spTgt spid="128"/>
                                        </p:tgtEl>
                                      </p:cBhvr>
                                    </p:animEffect>
                                  </p:childTnLst>
                                </p:cTn>
                              </p:par>
                              <p:par>
                                <p:cTn id="61" presetID="10" presetClass="entr" presetSubtype="0" fill="hold" nodeType="with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fade">
                                      <p:cBhvr>
                                        <p:cTn id="63" dur="1000"/>
                                        <p:tgtEl>
                                          <p:spTgt spid="129"/>
                                        </p:tgtEl>
                                      </p:cBhvr>
                                    </p:animEffect>
                                  </p:childTnLst>
                                </p:cTn>
                              </p:par>
                              <p:par>
                                <p:cTn id="64" presetID="10" presetClass="entr" presetSubtype="0" fill="hold" nodeType="withEffect">
                                  <p:stCondLst>
                                    <p:cond delay="0"/>
                                  </p:stCondLst>
                                  <p:childTnLst>
                                    <p:set>
                                      <p:cBhvr>
                                        <p:cTn id="65" dur="1" fill="hold">
                                          <p:stCondLst>
                                            <p:cond delay="0"/>
                                          </p:stCondLst>
                                        </p:cTn>
                                        <p:tgtEl>
                                          <p:spTgt spid="130"/>
                                        </p:tgtEl>
                                        <p:attrNameLst>
                                          <p:attrName>style.visibility</p:attrName>
                                        </p:attrNameLst>
                                      </p:cBhvr>
                                      <p:to>
                                        <p:strVal val="visible"/>
                                      </p:to>
                                    </p:set>
                                    <p:animEffect transition="in" filter="fade">
                                      <p:cBhvr>
                                        <p:cTn id="66" dur="1000"/>
                                        <p:tgtEl>
                                          <p:spTgt spid="130"/>
                                        </p:tgtEl>
                                      </p:cBhvr>
                                    </p:animEffect>
                                  </p:childTnLst>
                                </p:cTn>
                              </p:par>
                              <p:par>
                                <p:cTn id="67" presetID="10" presetClass="entr" presetSubtype="0" fill="hold" nodeType="with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fade">
                                      <p:cBhvr>
                                        <p:cTn id="69" dur="1000"/>
                                        <p:tgtEl>
                                          <p:spTgt spid="131"/>
                                        </p:tgtEl>
                                      </p:cBhvr>
                                    </p:animEffect>
                                  </p:childTnLst>
                                </p:cTn>
                              </p:par>
                              <p:par>
                                <p:cTn id="70" presetID="10" presetClass="entr" presetSubtype="0" fill="hold" nodeType="with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fade">
                                      <p:cBhvr>
                                        <p:cTn id="72" dur="1000"/>
                                        <p:tgtEl>
                                          <p:spTgt spid="132"/>
                                        </p:tgtEl>
                                      </p:cBhvr>
                                    </p:animEffect>
                                  </p:childTnLst>
                                </p:cTn>
                              </p:par>
                              <p:par>
                                <p:cTn id="73" presetID="10" presetClass="entr" presetSubtype="0" fill="hold" nodeType="withEffect">
                                  <p:stCondLst>
                                    <p:cond delay="0"/>
                                  </p:stCondLst>
                                  <p:childTnLst>
                                    <p:set>
                                      <p:cBhvr>
                                        <p:cTn id="74" dur="1" fill="hold">
                                          <p:stCondLst>
                                            <p:cond delay="0"/>
                                          </p:stCondLst>
                                        </p:cTn>
                                        <p:tgtEl>
                                          <p:spTgt spid="133"/>
                                        </p:tgtEl>
                                        <p:attrNameLst>
                                          <p:attrName>style.visibility</p:attrName>
                                        </p:attrNameLst>
                                      </p:cBhvr>
                                      <p:to>
                                        <p:strVal val="visible"/>
                                      </p:to>
                                    </p:set>
                                    <p:animEffect transition="in" filter="fade">
                                      <p:cBhvr>
                                        <p:cTn id="75" dur="1000"/>
                                        <p:tgtEl>
                                          <p:spTgt spid="133"/>
                                        </p:tgtEl>
                                      </p:cBhvr>
                                    </p:animEffect>
                                  </p:childTnLst>
                                </p:cTn>
                              </p:par>
                              <p:par>
                                <p:cTn id="76" presetID="10" presetClass="entr" presetSubtype="0" fill="hold" nodeType="withEffect">
                                  <p:stCondLst>
                                    <p:cond delay="0"/>
                                  </p:stCondLst>
                                  <p:childTnLst>
                                    <p:set>
                                      <p:cBhvr>
                                        <p:cTn id="77" dur="1" fill="hold">
                                          <p:stCondLst>
                                            <p:cond delay="0"/>
                                          </p:stCondLst>
                                        </p:cTn>
                                        <p:tgtEl>
                                          <p:spTgt spid="160"/>
                                        </p:tgtEl>
                                        <p:attrNameLst>
                                          <p:attrName>style.visibility</p:attrName>
                                        </p:attrNameLst>
                                      </p:cBhvr>
                                      <p:to>
                                        <p:strVal val="visible"/>
                                      </p:to>
                                    </p:set>
                                    <p:animEffect transition="in" filter="fade">
                                      <p:cBhvr>
                                        <p:cTn id="78" dur="1000"/>
                                        <p:tgtEl>
                                          <p:spTgt spid="160"/>
                                        </p:tgtEl>
                                      </p:cBhvr>
                                    </p:animEffect>
                                  </p:childTnLst>
                                </p:cTn>
                              </p:par>
                              <p:par>
                                <p:cTn id="79" presetID="10" presetClass="entr" presetSubtype="0" fill="hold" nodeType="withEffect">
                                  <p:stCondLst>
                                    <p:cond delay="0"/>
                                  </p:stCondLst>
                                  <p:childTnLst>
                                    <p:set>
                                      <p:cBhvr>
                                        <p:cTn id="80" dur="1" fill="hold">
                                          <p:stCondLst>
                                            <p:cond delay="0"/>
                                          </p:stCondLst>
                                        </p:cTn>
                                        <p:tgtEl>
                                          <p:spTgt spid="161"/>
                                        </p:tgtEl>
                                        <p:attrNameLst>
                                          <p:attrName>style.visibility</p:attrName>
                                        </p:attrNameLst>
                                      </p:cBhvr>
                                      <p:to>
                                        <p:strVal val="visible"/>
                                      </p:to>
                                    </p:set>
                                    <p:animEffect transition="in" filter="fade">
                                      <p:cBhvr>
                                        <p:cTn id="81" dur="1000"/>
                                        <p:tgtEl>
                                          <p:spTgt spid="161"/>
                                        </p:tgtEl>
                                      </p:cBhvr>
                                    </p:animEffect>
                                  </p:childTnLst>
                                </p:cTn>
                              </p:par>
                              <p:par>
                                <p:cTn id="82" presetID="10" presetClass="entr" presetSubtype="0" fill="hold" nodeType="withEffect">
                                  <p:stCondLst>
                                    <p:cond delay="0"/>
                                  </p:stCondLst>
                                  <p:childTnLst>
                                    <p:set>
                                      <p:cBhvr>
                                        <p:cTn id="83" dur="1" fill="hold">
                                          <p:stCondLst>
                                            <p:cond delay="0"/>
                                          </p:stCondLst>
                                        </p:cTn>
                                        <p:tgtEl>
                                          <p:spTgt spid="162"/>
                                        </p:tgtEl>
                                        <p:attrNameLst>
                                          <p:attrName>style.visibility</p:attrName>
                                        </p:attrNameLst>
                                      </p:cBhvr>
                                      <p:to>
                                        <p:strVal val="visible"/>
                                      </p:to>
                                    </p:set>
                                    <p:animEffect transition="in" filter="fade">
                                      <p:cBhvr>
                                        <p:cTn id="84" dur="1000"/>
                                        <p:tgtEl>
                                          <p:spTgt spid="162"/>
                                        </p:tgtEl>
                                      </p:cBhvr>
                                    </p:animEffect>
                                  </p:childTnLst>
                                </p:cTn>
                              </p:par>
                              <p:par>
                                <p:cTn id="85" presetID="10" presetClass="entr" presetSubtype="0" fill="hold" nodeType="with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fade">
                                      <p:cBhvr>
                                        <p:cTn id="87" dur="1000"/>
                                        <p:tgtEl>
                                          <p:spTgt spid="163"/>
                                        </p:tgtEl>
                                      </p:cBhvr>
                                    </p:animEffect>
                                  </p:childTnLst>
                                </p:cTn>
                              </p:par>
                              <p:par>
                                <p:cTn id="88" presetID="10" presetClass="entr" presetSubtype="0" fill="hold" nodeType="withEffect">
                                  <p:stCondLst>
                                    <p:cond delay="0"/>
                                  </p:stCondLst>
                                  <p:childTnLst>
                                    <p:set>
                                      <p:cBhvr>
                                        <p:cTn id="89" dur="1" fill="hold">
                                          <p:stCondLst>
                                            <p:cond delay="0"/>
                                          </p:stCondLst>
                                        </p:cTn>
                                        <p:tgtEl>
                                          <p:spTgt spid="164"/>
                                        </p:tgtEl>
                                        <p:attrNameLst>
                                          <p:attrName>style.visibility</p:attrName>
                                        </p:attrNameLst>
                                      </p:cBhvr>
                                      <p:to>
                                        <p:strVal val="visible"/>
                                      </p:to>
                                    </p:set>
                                    <p:animEffect transition="in" filter="fade">
                                      <p:cBhvr>
                                        <p:cTn id="90" dur="1000"/>
                                        <p:tgtEl>
                                          <p:spTgt spid="164"/>
                                        </p:tgtEl>
                                      </p:cBhvr>
                                    </p:animEffect>
                                  </p:childTnLst>
                                </p:cTn>
                              </p:par>
                              <p:par>
                                <p:cTn id="91" presetID="10" presetClass="entr" presetSubtype="0" fill="hold" nodeType="withEffect">
                                  <p:stCondLst>
                                    <p:cond delay="0"/>
                                  </p:stCondLst>
                                  <p:childTnLst>
                                    <p:set>
                                      <p:cBhvr>
                                        <p:cTn id="92" dur="1" fill="hold">
                                          <p:stCondLst>
                                            <p:cond delay="0"/>
                                          </p:stCondLst>
                                        </p:cTn>
                                        <p:tgtEl>
                                          <p:spTgt spid="165"/>
                                        </p:tgtEl>
                                        <p:attrNameLst>
                                          <p:attrName>style.visibility</p:attrName>
                                        </p:attrNameLst>
                                      </p:cBhvr>
                                      <p:to>
                                        <p:strVal val="visible"/>
                                      </p:to>
                                    </p:set>
                                    <p:animEffect transition="in" filter="fade">
                                      <p:cBhvr>
                                        <p:cTn id="93" dur="1000"/>
                                        <p:tgtEl>
                                          <p:spTgt spid="165"/>
                                        </p:tgtEl>
                                      </p:cBhvr>
                                    </p:animEffect>
                                  </p:childTnLst>
                                </p:cTn>
                              </p:par>
                              <p:par>
                                <p:cTn id="94" presetID="10" presetClass="entr" presetSubtype="0" fill="hold" nodeType="withEffect">
                                  <p:stCondLst>
                                    <p:cond delay="0"/>
                                  </p:stCondLst>
                                  <p:childTnLst>
                                    <p:set>
                                      <p:cBhvr>
                                        <p:cTn id="95" dur="1" fill="hold">
                                          <p:stCondLst>
                                            <p:cond delay="0"/>
                                          </p:stCondLst>
                                        </p:cTn>
                                        <p:tgtEl>
                                          <p:spTgt spid="166"/>
                                        </p:tgtEl>
                                        <p:attrNameLst>
                                          <p:attrName>style.visibility</p:attrName>
                                        </p:attrNameLst>
                                      </p:cBhvr>
                                      <p:to>
                                        <p:strVal val="visible"/>
                                      </p:to>
                                    </p:set>
                                    <p:animEffect transition="in" filter="fade">
                                      <p:cBhvr>
                                        <p:cTn id="96" dur="1000"/>
                                        <p:tgtEl>
                                          <p:spTgt spid="166"/>
                                        </p:tgtEl>
                                      </p:cBhvr>
                                    </p:animEffect>
                                  </p:childTnLst>
                                </p:cTn>
                              </p:par>
                              <p:par>
                                <p:cTn id="97" presetID="10"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childTnLst>
                                </p:cTn>
                              </p:par>
                              <p:par>
                                <p:cTn id="100" presetID="10" presetClass="entr" presetSubtype="0" fill="hold" nodeType="withEffect">
                                  <p:stCondLst>
                                    <p:cond delay="0"/>
                                  </p:stCondLst>
                                  <p:childTnLst>
                                    <p:set>
                                      <p:cBhvr>
                                        <p:cTn id="101" dur="1" fill="hold">
                                          <p:stCondLst>
                                            <p:cond delay="0"/>
                                          </p:stCondLst>
                                        </p:cTn>
                                        <p:tgtEl>
                                          <p:spTgt spid="168"/>
                                        </p:tgtEl>
                                        <p:attrNameLst>
                                          <p:attrName>style.visibility</p:attrName>
                                        </p:attrNameLst>
                                      </p:cBhvr>
                                      <p:to>
                                        <p:strVal val="visible"/>
                                      </p:to>
                                    </p:set>
                                    <p:animEffect transition="in" filter="fade">
                                      <p:cBhvr>
                                        <p:cTn id="102" dur="1000"/>
                                        <p:tgtEl>
                                          <p:spTgt spid="168"/>
                                        </p:tgtEl>
                                      </p:cBhvr>
                                    </p:animEffect>
                                  </p:childTnLst>
                                </p:cTn>
                              </p:par>
                              <p:par>
                                <p:cTn id="103" presetID="10" presetClass="entr" presetSubtype="0" fill="hold" nodeType="withEffect">
                                  <p:stCondLst>
                                    <p:cond delay="0"/>
                                  </p:stCondLst>
                                  <p:childTnLst>
                                    <p:set>
                                      <p:cBhvr>
                                        <p:cTn id="104" dur="1" fill="hold">
                                          <p:stCondLst>
                                            <p:cond delay="0"/>
                                          </p:stCondLst>
                                        </p:cTn>
                                        <p:tgtEl>
                                          <p:spTgt spid="169"/>
                                        </p:tgtEl>
                                        <p:attrNameLst>
                                          <p:attrName>style.visibility</p:attrName>
                                        </p:attrNameLst>
                                      </p:cBhvr>
                                      <p:to>
                                        <p:strVal val="visible"/>
                                      </p:to>
                                    </p:set>
                                    <p:animEffect transition="in" filter="fade">
                                      <p:cBhvr>
                                        <p:cTn id="105" dur="1000"/>
                                        <p:tgtEl>
                                          <p:spTgt spid="169"/>
                                        </p:tgtEl>
                                      </p:cBhvr>
                                    </p:animEffect>
                                  </p:childTnLst>
                                </p:cTn>
                              </p:par>
                              <p:par>
                                <p:cTn id="106" presetID="10" presetClass="entr" presetSubtype="0" fill="hold" nodeType="withEffect">
                                  <p:stCondLst>
                                    <p:cond delay="0"/>
                                  </p:stCondLst>
                                  <p:childTnLst>
                                    <p:set>
                                      <p:cBhvr>
                                        <p:cTn id="107" dur="1" fill="hold">
                                          <p:stCondLst>
                                            <p:cond delay="0"/>
                                          </p:stCondLst>
                                        </p:cTn>
                                        <p:tgtEl>
                                          <p:spTgt spid="170"/>
                                        </p:tgtEl>
                                        <p:attrNameLst>
                                          <p:attrName>style.visibility</p:attrName>
                                        </p:attrNameLst>
                                      </p:cBhvr>
                                      <p:to>
                                        <p:strVal val="visible"/>
                                      </p:to>
                                    </p:set>
                                    <p:animEffect transition="in" filter="fade">
                                      <p:cBhvr>
                                        <p:cTn id="108" dur="1000"/>
                                        <p:tgtEl>
                                          <p:spTgt spid="170"/>
                                        </p:tgtEl>
                                      </p:cBhvr>
                                    </p:animEffect>
                                  </p:childTnLst>
                                </p:cTn>
                              </p:par>
                              <p:par>
                                <p:cTn id="109" presetID="10" presetClass="entr" presetSubtype="0" fill="hold" nodeType="withEffect">
                                  <p:stCondLst>
                                    <p:cond delay="0"/>
                                  </p:stCondLst>
                                  <p:childTnLst>
                                    <p:set>
                                      <p:cBhvr>
                                        <p:cTn id="110" dur="1" fill="hold">
                                          <p:stCondLst>
                                            <p:cond delay="0"/>
                                          </p:stCondLst>
                                        </p:cTn>
                                        <p:tgtEl>
                                          <p:spTgt spid="171"/>
                                        </p:tgtEl>
                                        <p:attrNameLst>
                                          <p:attrName>style.visibility</p:attrName>
                                        </p:attrNameLst>
                                      </p:cBhvr>
                                      <p:to>
                                        <p:strVal val="visible"/>
                                      </p:to>
                                    </p:set>
                                    <p:animEffect transition="in" filter="fade">
                                      <p:cBhvr>
                                        <p:cTn id="111" dur="1000"/>
                                        <p:tgtEl>
                                          <p:spTgt spid="171"/>
                                        </p:tgtEl>
                                      </p:cBhvr>
                                    </p:animEffect>
                                  </p:childTnLst>
                                </p:cTn>
                              </p:par>
                              <p:par>
                                <p:cTn id="112" presetID="10" presetClass="entr" presetSubtype="0" fill="hold" nodeType="withEffect">
                                  <p:stCondLst>
                                    <p:cond delay="0"/>
                                  </p:stCondLst>
                                  <p:childTnLst>
                                    <p:set>
                                      <p:cBhvr>
                                        <p:cTn id="113" dur="1" fill="hold">
                                          <p:stCondLst>
                                            <p:cond delay="0"/>
                                          </p:stCondLst>
                                        </p:cTn>
                                        <p:tgtEl>
                                          <p:spTgt spid="172"/>
                                        </p:tgtEl>
                                        <p:attrNameLst>
                                          <p:attrName>style.visibility</p:attrName>
                                        </p:attrNameLst>
                                      </p:cBhvr>
                                      <p:to>
                                        <p:strVal val="visible"/>
                                      </p:to>
                                    </p:set>
                                    <p:animEffect transition="in" filter="fade">
                                      <p:cBhvr>
                                        <p:cTn id="114" dur="1000"/>
                                        <p:tgtEl>
                                          <p:spTgt spid="172"/>
                                        </p:tgtEl>
                                      </p:cBhvr>
                                    </p:animEffect>
                                  </p:childTnLst>
                                </p:cTn>
                              </p:par>
                              <p:par>
                                <p:cTn id="115" presetID="10" presetClass="entr" presetSubtype="0" fill="hold" nodeType="withEffect">
                                  <p:stCondLst>
                                    <p:cond delay="0"/>
                                  </p:stCondLst>
                                  <p:childTnLst>
                                    <p:set>
                                      <p:cBhvr>
                                        <p:cTn id="116" dur="1" fill="hold">
                                          <p:stCondLst>
                                            <p:cond delay="0"/>
                                          </p:stCondLst>
                                        </p:cTn>
                                        <p:tgtEl>
                                          <p:spTgt spid="173"/>
                                        </p:tgtEl>
                                        <p:attrNameLst>
                                          <p:attrName>style.visibility</p:attrName>
                                        </p:attrNameLst>
                                      </p:cBhvr>
                                      <p:to>
                                        <p:strVal val="visible"/>
                                      </p:to>
                                    </p:set>
                                    <p:animEffect transition="in" filter="fade">
                                      <p:cBhvr>
                                        <p:cTn id="117" dur="1000"/>
                                        <p:tgtEl>
                                          <p:spTgt spid="173"/>
                                        </p:tgtEl>
                                      </p:cBhvr>
                                    </p:animEffect>
                                  </p:childTnLst>
                                </p:cTn>
                              </p:par>
                              <p:par>
                                <p:cTn id="118" presetID="10" presetClass="entr" presetSubtype="0" fill="hold" nodeType="withEffect">
                                  <p:stCondLst>
                                    <p:cond delay="0"/>
                                  </p:stCondLst>
                                  <p:childTnLst>
                                    <p:set>
                                      <p:cBhvr>
                                        <p:cTn id="119" dur="1" fill="hold">
                                          <p:stCondLst>
                                            <p:cond delay="0"/>
                                          </p:stCondLst>
                                        </p:cTn>
                                        <p:tgtEl>
                                          <p:spTgt spid="174"/>
                                        </p:tgtEl>
                                        <p:attrNameLst>
                                          <p:attrName>style.visibility</p:attrName>
                                        </p:attrNameLst>
                                      </p:cBhvr>
                                      <p:to>
                                        <p:strVal val="visible"/>
                                      </p:to>
                                    </p:set>
                                    <p:animEffect transition="in" filter="fade">
                                      <p:cBhvr>
                                        <p:cTn id="120" dur="1000"/>
                                        <p:tgtEl>
                                          <p:spTgt spid="174"/>
                                        </p:tgtEl>
                                      </p:cBhvr>
                                    </p:animEffect>
                                  </p:childTnLst>
                                </p:cTn>
                              </p:par>
                              <p:par>
                                <p:cTn id="121" presetID="10" presetClass="entr" presetSubtype="0" fill="hold" nodeType="withEffect">
                                  <p:stCondLst>
                                    <p:cond delay="0"/>
                                  </p:stCondLst>
                                  <p:childTnLst>
                                    <p:set>
                                      <p:cBhvr>
                                        <p:cTn id="122" dur="1" fill="hold">
                                          <p:stCondLst>
                                            <p:cond delay="0"/>
                                          </p:stCondLst>
                                        </p:cTn>
                                        <p:tgtEl>
                                          <p:spTgt spid="175"/>
                                        </p:tgtEl>
                                        <p:attrNameLst>
                                          <p:attrName>style.visibility</p:attrName>
                                        </p:attrNameLst>
                                      </p:cBhvr>
                                      <p:to>
                                        <p:strVal val="visible"/>
                                      </p:to>
                                    </p:set>
                                    <p:animEffect transition="in" filter="fade">
                                      <p:cBhvr>
                                        <p:cTn id="123" dur="1000"/>
                                        <p:tgtEl>
                                          <p:spTgt spid="175"/>
                                        </p:tgtEl>
                                      </p:cBhvr>
                                    </p:animEffect>
                                  </p:childTnLst>
                                </p:cTn>
                              </p:par>
                              <p:par>
                                <p:cTn id="124" presetID="10" presetClass="entr" presetSubtype="0" fill="hold" nodeType="withEffect">
                                  <p:stCondLst>
                                    <p:cond delay="0"/>
                                  </p:stCondLst>
                                  <p:childTnLst>
                                    <p:set>
                                      <p:cBhvr>
                                        <p:cTn id="125" dur="1" fill="hold">
                                          <p:stCondLst>
                                            <p:cond delay="0"/>
                                          </p:stCondLst>
                                        </p:cTn>
                                        <p:tgtEl>
                                          <p:spTgt spid="176"/>
                                        </p:tgtEl>
                                        <p:attrNameLst>
                                          <p:attrName>style.visibility</p:attrName>
                                        </p:attrNameLst>
                                      </p:cBhvr>
                                      <p:to>
                                        <p:strVal val="visible"/>
                                      </p:to>
                                    </p:set>
                                    <p:animEffect transition="in" filter="fade">
                                      <p:cBhvr>
                                        <p:cTn id="126"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ctrTitle"/>
          </p:nvPr>
        </p:nvSpPr>
        <p:spPr>
          <a:xfrm>
            <a:off x="840800" y="182400"/>
            <a:ext cx="10524000" cy="2471600"/>
          </a:xfrm>
          <a:prstGeom prst="rect">
            <a:avLst/>
          </a:prstGeom>
        </p:spPr>
        <p:txBody>
          <a:bodyPr spcFirstLastPara="1" vert="horz" wrap="square" lIns="121900" tIns="121900" rIns="121900" bIns="121900" rtlCol="0" anchor="b" anchorCtr="0">
            <a:normAutofit/>
          </a:bodyPr>
          <a:lstStyle/>
          <a:p>
            <a:pPr algn="l">
              <a:spcBef>
                <a:spcPts val="1333"/>
              </a:spcBef>
            </a:pPr>
            <a:r>
              <a:rPr lang="en"/>
              <a:t>4 stages of lung maturation</a:t>
            </a:r>
            <a:endParaRPr/>
          </a:p>
        </p:txBody>
      </p:sp>
      <p:sp>
        <p:nvSpPr>
          <p:cNvPr id="182" name="Google Shape;182;p17"/>
          <p:cNvSpPr txBox="1"/>
          <p:nvPr/>
        </p:nvSpPr>
        <p:spPr>
          <a:xfrm>
            <a:off x="105767" y="3083900"/>
            <a:ext cx="6762000" cy="874045"/>
          </a:xfrm>
          <a:prstGeom prst="rect">
            <a:avLst/>
          </a:prstGeom>
          <a:noFill/>
          <a:ln>
            <a:noFill/>
          </a:ln>
        </p:spPr>
        <p:txBody>
          <a:bodyPr spcFirstLastPara="1" wrap="square" lIns="121900" tIns="121900" rIns="121900" bIns="121900" anchor="t" anchorCtr="0">
            <a:spAutoFit/>
          </a:bodyPr>
          <a:lstStyle/>
          <a:p>
            <a:pPr marL="609585" indent="-434329">
              <a:lnSpc>
                <a:spcPct val="200000"/>
              </a:lnSpc>
              <a:buClr>
                <a:schemeClr val="dk1"/>
              </a:buClr>
              <a:buSzPts val="1530"/>
              <a:buFont typeface="Playfair Display"/>
              <a:buAutoNum type="arabicParenR"/>
            </a:pPr>
            <a:r>
              <a:rPr lang="en" sz="2040" b="1">
                <a:solidFill>
                  <a:schemeClr val="dk1"/>
                </a:solidFill>
                <a:latin typeface="Playfair Display"/>
                <a:ea typeface="Playfair Display"/>
                <a:cs typeface="Playfair Display"/>
                <a:sym typeface="Playfair Display"/>
              </a:rPr>
              <a:t>Pseudoglandular (wk 5-16)</a:t>
            </a:r>
            <a:endParaRPr sz="2267" b="1">
              <a:solidFill>
                <a:schemeClr val="accent6"/>
              </a:solidFill>
              <a:latin typeface="Playfair Display"/>
              <a:ea typeface="Playfair Display"/>
              <a:cs typeface="Playfair Display"/>
              <a:sym typeface="Playfair Display"/>
            </a:endParaRPr>
          </a:p>
        </p:txBody>
      </p:sp>
      <p:sp>
        <p:nvSpPr>
          <p:cNvPr id="183" name="Google Shape;183;p17"/>
          <p:cNvSpPr txBox="1"/>
          <p:nvPr/>
        </p:nvSpPr>
        <p:spPr>
          <a:xfrm>
            <a:off x="233867" y="3644300"/>
            <a:ext cx="4157200" cy="1448561"/>
          </a:xfrm>
          <a:prstGeom prst="rect">
            <a:avLst/>
          </a:prstGeom>
          <a:noFill/>
          <a:ln>
            <a:noFill/>
          </a:ln>
        </p:spPr>
        <p:txBody>
          <a:bodyPr spcFirstLastPara="1" wrap="square" lIns="121900" tIns="121900" rIns="121900" bIns="121900" anchor="t" anchorCtr="0">
            <a:spAutoFit/>
          </a:bodyPr>
          <a:lstStyle/>
          <a:p>
            <a:pPr>
              <a:lnSpc>
                <a:spcPct val="200000"/>
              </a:lnSpc>
            </a:pPr>
            <a:r>
              <a:rPr lang="en" sz="2040" b="1">
                <a:solidFill>
                  <a:schemeClr val="dk1"/>
                </a:solidFill>
                <a:latin typeface="Playfair Display"/>
                <a:ea typeface="Playfair Display"/>
                <a:cs typeface="Playfair Display"/>
                <a:sym typeface="Playfair Display"/>
              </a:rPr>
              <a:t>2) Canalicular (wk 16-26)</a:t>
            </a:r>
            <a:endParaRPr sz="2040" b="1">
              <a:solidFill>
                <a:schemeClr val="dk1"/>
              </a:solidFill>
              <a:latin typeface="Playfair Display"/>
              <a:ea typeface="Playfair Display"/>
              <a:cs typeface="Playfair Display"/>
              <a:sym typeface="Playfair Display"/>
            </a:endParaRPr>
          </a:p>
          <a:p>
            <a:pPr>
              <a:spcBef>
                <a:spcPts val="1600"/>
              </a:spcBef>
            </a:pPr>
            <a:endParaRPr sz="2400">
              <a:latin typeface="Lato"/>
              <a:ea typeface="Lato"/>
              <a:cs typeface="Lato"/>
              <a:sym typeface="Lato"/>
            </a:endParaRPr>
          </a:p>
        </p:txBody>
      </p:sp>
      <p:sp>
        <p:nvSpPr>
          <p:cNvPr id="184" name="Google Shape;184;p17"/>
          <p:cNvSpPr txBox="1"/>
          <p:nvPr/>
        </p:nvSpPr>
        <p:spPr>
          <a:xfrm>
            <a:off x="233867" y="4227767"/>
            <a:ext cx="4576400" cy="1079229"/>
          </a:xfrm>
          <a:prstGeom prst="rect">
            <a:avLst/>
          </a:prstGeom>
          <a:noFill/>
          <a:ln>
            <a:noFill/>
          </a:ln>
        </p:spPr>
        <p:txBody>
          <a:bodyPr spcFirstLastPara="1" wrap="square" lIns="121900" tIns="121900" rIns="121900" bIns="121900" anchor="t" anchorCtr="0">
            <a:spAutoFit/>
          </a:bodyPr>
          <a:lstStyle/>
          <a:p>
            <a:pPr>
              <a:lnSpc>
                <a:spcPct val="200000"/>
              </a:lnSpc>
              <a:spcAft>
                <a:spcPts val="1600"/>
              </a:spcAft>
            </a:pPr>
            <a:r>
              <a:rPr lang="en" sz="2040" b="1">
                <a:solidFill>
                  <a:schemeClr val="dk1"/>
                </a:solidFill>
                <a:latin typeface="Playfair Display"/>
                <a:ea typeface="Playfair Display"/>
                <a:cs typeface="Playfair Display"/>
                <a:sym typeface="Playfair Display"/>
              </a:rPr>
              <a:t>3) Saccular  (wk 26-birth)</a:t>
            </a:r>
            <a:endParaRPr sz="2400">
              <a:latin typeface="Lato"/>
              <a:ea typeface="Lato"/>
              <a:cs typeface="Lato"/>
              <a:sym typeface="Lato"/>
            </a:endParaRPr>
          </a:p>
        </p:txBody>
      </p:sp>
      <p:sp>
        <p:nvSpPr>
          <p:cNvPr id="185" name="Google Shape;185;p17"/>
          <p:cNvSpPr txBox="1"/>
          <p:nvPr/>
        </p:nvSpPr>
        <p:spPr>
          <a:xfrm>
            <a:off x="233867" y="4846400"/>
            <a:ext cx="7266400" cy="1448561"/>
          </a:xfrm>
          <a:prstGeom prst="rect">
            <a:avLst/>
          </a:prstGeom>
          <a:noFill/>
          <a:ln>
            <a:noFill/>
          </a:ln>
        </p:spPr>
        <p:txBody>
          <a:bodyPr spcFirstLastPara="1" wrap="square" lIns="121900" tIns="121900" rIns="121900" bIns="121900" anchor="t" anchorCtr="0">
            <a:spAutoFit/>
          </a:bodyPr>
          <a:lstStyle/>
          <a:p>
            <a:pPr>
              <a:lnSpc>
                <a:spcPct val="200000"/>
              </a:lnSpc>
            </a:pPr>
            <a:r>
              <a:rPr lang="en" sz="2040" b="1">
                <a:solidFill>
                  <a:schemeClr val="dk1"/>
                </a:solidFill>
                <a:latin typeface="Playfair Display"/>
                <a:ea typeface="Playfair Display"/>
                <a:cs typeface="Playfair Display"/>
                <a:sym typeface="Playfair Display"/>
              </a:rPr>
              <a:t>4) Alveolar (after birth→ childhood &amp; adolescence)</a:t>
            </a:r>
            <a:endParaRPr sz="2267" b="1">
              <a:solidFill>
                <a:schemeClr val="accent6"/>
              </a:solidFill>
              <a:latin typeface="Playfair Display"/>
              <a:ea typeface="Playfair Display"/>
              <a:cs typeface="Playfair Display"/>
              <a:sym typeface="Playfair Display"/>
            </a:endParaRPr>
          </a:p>
          <a:p>
            <a:pPr>
              <a:spcBef>
                <a:spcPts val="1600"/>
              </a:spcBef>
            </a:pPr>
            <a:endParaRPr sz="2400">
              <a:latin typeface="Lato"/>
              <a:ea typeface="Lato"/>
              <a:cs typeface="Lato"/>
              <a:sym typeface="Lato"/>
            </a:endParaRPr>
          </a:p>
        </p:txBody>
      </p:sp>
    </p:spTree>
    <p:extLst>
      <p:ext uri="{BB962C8B-B14F-4D97-AF65-F5344CB8AC3E}">
        <p14:creationId xmlns:p14="http://schemas.microsoft.com/office/powerpoint/2010/main" val="26377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 calcmode="lin" valueType="num">
                                      <p:cBhvr additive="base">
                                        <p:cTn id="12" dur="1000"/>
                                        <p:tgtEl>
                                          <p:spTgt spid="18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 calcmode="lin" valueType="num">
                                      <p:cBhvr additive="base">
                                        <p:cTn id="17" dur="1000"/>
                                        <p:tgtEl>
                                          <p:spTgt spid="18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4"/>
                                        </p:tgtEl>
                                        <p:attrNameLst>
                                          <p:attrName>style.visibility</p:attrName>
                                        </p:attrNameLst>
                                      </p:cBhvr>
                                      <p:to>
                                        <p:strVal val="visible"/>
                                      </p:to>
                                    </p:set>
                                    <p:anim calcmode="lin" valueType="num">
                                      <p:cBhvr additive="base">
                                        <p:cTn id="22" dur="1000"/>
                                        <p:tgtEl>
                                          <p:spTgt spid="18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85"/>
                                        </p:tgtEl>
                                        <p:attrNameLst>
                                          <p:attrName>style.visibility</p:attrName>
                                        </p:attrNameLst>
                                      </p:cBhvr>
                                      <p:to>
                                        <p:strVal val="visible"/>
                                      </p:to>
                                    </p:set>
                                    <p:anim calcmode="lin" valueType="num">
                                      <p:cBhvr additive="base">
                                        <p:cTn id="27" dur="1000"/>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a:spLocks noGrp="1"/>
          </p:cNvSpPr>
          <p:nvPr>
            <p:ph type="ctrTitle"/>
          </p:nvPr>
        </p:nvSpPr>
        <p:spPr>
          <a:xfrm>
            <a:off x="840800" y="182400"/>
            <a:ext cx="10524000" cy="2471600"/>
          </a:xfrm>
          <a:prstGeom prst="rect">
            <a:avLst/>
          </a:prstGeom>
        </p:spPr>
        <p:txBody>
          <a:bodyPr spcFirstLastPara="1" vert="horz" wrap="square" lIns="121900" tIns="121900" rIns="121900" bIns="121900" rtlCol="0" anchor="b" anchorCtr="0">
            <a:normAutofit/>
          </a:bodyPr>
          <a:lstStyle/>
          <a:p>
            <a:pPr>
              <a:spcBef>
                <a:spcPts val="1333"/>
              </a:spcBef>
            </a:pPr>
            <a:r>
              <a:rPr lang="en"/>
              <a:t>Pseudoglandular phase (5-16 weeks)</a:t>
            </a:r>
            <a:endParaRPr/>
          </a:p>
        </p:txBody>
      </p:sp>
      <p:sp>
        <p:nvSpPr>
          <p:cNvPr id="191" name="Google Shape;191;p18"/>
          <p:cNvSpPr txBox="1"/>
          <p:nvPr/>
        </p:nvSpPr>
        <p:spPr>
          <a:xfrm>
            <a:off x="90600" y="2977468"/>
            <a:ext cx="6762000" cy="1532559"/>
          </a:xfrm>
          <a:prstGeom prst="rect">
            <a:avLst/>
          </a:prstGeom>
          <a:noFill/>
          <a:ln>
            <a:noFill/>
          </a:ln>
        </p:spPr>
        <p:txBody>
          <a:bodyPr spcFirstLastPara="1" wrap="square" lIns="121900" tIns="121900" rIns="121900" bIns="121900" anchor="t" anchorCtr="0">
            <a:spAutoFit/>
          </a:bodyPr>
          <a:lstStyle/>
          <a:p>
            <a:pPr marL="609585" indent="-423323">
              <a:buClr>
                <a:schemeClr val="accent6"/>
              </a:buClr>
              <a:buSzPts val="1400"/>
              <a:buFont typeface="Playfair Display Regular"/>
              <a:buChar char="●"/>
            </a:pPr>
            <a:r>
              <a:rPr lang="en" sz="2400">
                <a:solidFill>
                  <a:schemeClr val="accent6"/>
                </a:solidFill>
                <a:latin typeface="Playfair Display Regular"/>
                <a:ea typeface="Playfair Display Regular"/>
                <a:cs typeface="Playfair Display Regular"/>
                <a:sym typeface="Playfair Display Regular"/>
              </a:rPr>
              <a:t>Lung bud (aka respiratory diverticulum) forms</a:t>
            </a:r>
            <a:endParaRPr sz="2400">
              <a:solidFill>
                <a:schemeClr val="accent6"/>
              </a:solidFill>
              <a:latin typeface="Playfair Display Regular"/>
              <a:ea typeface="Playfair Display Regular"/>
              <a:cs typeface="Playfair Display Regular"/>
              <a:sym typeface="Playfair Display Regular"/>
            </a:endParaRPr>
          </a:p>
          <a:p>
            <a:pPr>
              <a:lnSpc>
                <a:spcPct val="95000"/>
              </a:lnSpc>
            </a:pPr>
            <a:endParaRPr sz="1733" b="1">
              <a:solidFill>
                <a:schemeClr val="accent6"/>
              </a:solidFill>
              <a:latin typeface="Playfair Display"/>
              <a:ea typeface="Playfair Display"/>
              <a:cs typeface="Playfair Display"/>
              <a:sym typeface="Playfair Display"/>
            </a:endParaRPr>
          </a:p>
          <a:p>
            <a:pPr>
              <a:lnSpc>
                <a:spcPct val="95000"/>
              </a:lnSpc>
              <a:spcBef>
                <a:spcPts val="1600"/>
              </a:spcBef>
              <a:spcAft>
                <a:spcPts val="1600"/>
              </a:spcAft>
            </a:pPr>
            <a:endParaRPr sz="1733" b="1">
              <a:solidFill>
                <a:schemeClr val="accent6"/>
              </a:solidFill>
              <a:latin typeface="Playfair Display"/>
              <a:ea typeface="Playfair Display"/>
              <a:cs typeface="Playfair Display"/>
              <a:sym typeface="Playfair Display"/>
            </a:endParaRPr>
          </a:p>
        </p:txBody>
      </p:sp>
      <p:sp>
        <p:nvSpPr>
          <p:cNvPr id="192" name="Google Shape;192;p18"/>
          <p:cNvSpPr txBox="1"/>
          <p:nvPr/>
        </p:nvSpPr>
        <p:spPr>
          <a:xfrm>
            <a:off x="6096000" y="3377701"/>
            <a:ext cx="5344800" cy="2462172"/>
          </a:xfrm>
          <a:prstGeom prst="rect">
            <a:avLst/>
          </a:prstGeom>
          <a:noFill/>
          <a:ln>
            <a:noFill/>
          </a:ln>
        </p:spPr>
        <p:txBody>
          <a:bodyPr spcFirstLastPara="1" wrap="square" lIns="121900" tIns="121900" rIns="121900" bIns="121900" anchor="t" anchorCtr="0">
            <a:spAutoFit/>
          </a:bodyPr>
          <a:lstStyle/>
          <a:p>
            <a:r>
              <a:rPr lang="en" sz="2400">
                <a:solidFill>
                  <a:schemeClr val="accent6"/>
                </a:solidFill>
                <a:latin typeface="Playfair Display Regular"/>
                <a:ea typeface="Playfair Display Regular"/>
                <a:cs typeface="Playfair Display Regular"/>
                <a:sym typeface="Playfair Display Regular"/>
              </a:rPr>
              <a:t>Question:</a:t>
            </a:r>
            <a:endParaRPr sz="2400">
              <a:solidFill>
                <a:schemeClr val="accent6"/>
              </a:solidFill>
              <a:latin typeface="Playfair Display Regular"/>
              <a:ea typeface="Playfair Display Regular"/>
              <a:cs typeface="Playfair Display Regular"/>
              <a:sym typeface="Playfair Display Regular"/>
            </a:endParaRPr>
          </a:p>
          <a:p>
            <a:r>
              <a:rPr lang="en" sz="2400">
                <a:solidFill>
                  <a:schemeClr val="accent6"/>
                </a:solidFill>
                <a:latin typeface="Playfair Display Regular"/>
                <a:ea typeface="Playfair Display Regular"/>
                <a:cs typeface="Playfair Display Regular"/>
                <a:sym typeface="Playfair Display Regular"/>
              </a:rPr>
              <a:t>With this information, are the lungs derived from the endoderm, mesoderm or ectoderm?</a:t>
            </a:r>
            <a:endParaRPr sz="2400">
              <a:solidFill>
                <a:schemeClr val="accent6"/>
              </a:solidFill>
              <a:latin typeface="Playfair Display Regular"/>
              <a:ea typeface="Playfair Display Regular"/>
              <a:cs typeface="Playfair Display Regular"/>
              <a:sym typeface="Playfair Display Regular"/>
            </a:endParaRPr>
          </a:p>
          <a:p>
            <a:endParaRPr sz="2400">
              <a:solidFill>
                <a:schemeClr val="accent6"/>
              </a:solidFill>
              <a:latin typeface="Playfair Display Regular"/>
              <a:ea typeface="Playfair Display Regular"/>
              <a:cs typeface="Playfair Display Regular"/>
              <a:sym typeface="Playfair Display Regular"/>
            </a:endParaRPr>
          </a:p>
          <a:p>
            <a:endParaRPr sz="2400">
              <a:latin typeface="Lato"/>
              <a:ea typeface="Lato"/>
              <a:cs typeface="Lato"/>
              <a:sym typeface="Lato"/>
            </a:endParaRPr>
          </a:p>
        </p:txBody>
      </p:sp>
      <p:sp>
        <p:nvSpPr>
          <p:cNvPr id="193" name="Google Shape;193;p18"/>
          <p:cNvSpPr txBox="1"/>
          <p:nvPr/>
        </p:nvSpPr>
        <p:spPr>
          <a:xfrm>
            <a:off x="90600" y="4751800"/>
            <a:ext cx="5135200" cy="1327374"/>
          </a:xfrm>
          <a:prstGeom prst="rect">
            <a:avLst/>
          </a:prstGeom>
          <a:noFill/>
          <a:ln>
            <a:noFill/>
          </a:ln>
        </p:spPr>
        <p:txBody>
          <a:bodyPr spcFirstLastPara="1" wrap="square" lIns="121900" tIns="121900" rIns="121900" bIns="121900" anchor="t" anchorCtr="0">
            <a:spAutoFit/>
          </a:bodyPr>
          <a:lstStyle/>
          <a:p>
            <a:pPr marL="609585" indent="-414856">
              <a:lnSpc>
                <a:spcPct val="95000"/>
              </a:lnSpc>
              <a:buClr>
                <a:schemeClr val="accent6"/>
              </a:buClr>
              <a:buSzPts val="1300"/>
              <a:buFont typeface="Playfair Display"/>
              <a:buChar char="●"/>
            </a:pPr>
            <a:r>
              <a:rPr lang="en" sz="1733" b="1">
                <a:solidFill>
                  <a:schemeClr val="accent6"/>
                </a:solidFill>
                <a:latin typeface="Playfair Display"/>
                <a:ea typeface="Playfair Display"/>
                <a:cs typeface="Playfair Display"/>
                <a:sym typeface="Playfair Display"/>
              </a:rPr>
              <a:t>Trachea, bronchi → terminal bronchioles. No respiratory bronchioles or alveoli</a:t>
            </a:r>
            <a:endParaRPr sz="1733" b="1">
              <a:solidFill>
                <a:schemeClr val="accent6"/>
              </a:solidFill>
              <a:latin typeface="Playfair Display"/>
              <a:ea typeface="Playfair Display"/>
              <a:cs typeface="Playfair Display"/>
              <a:sym typeface="Playfair Display"/>
            </a:endParaRPr>
          </a:p>
          <a:p>
            <a:pPr>
              <a:spcBef>
                <a:spcPts val="1600"/>
              </a:spcBef>
            </a:pPr>
            <a:endParaRPr sz="2400">
              <a:latin typeface="Lato"/>
              <a:ea typeface="Lato"/>
              <a:cs typeface="Lato"/>
              <a:sym typeface="Lato"/>
            </a:endParaRPr>
          </a:p>
        </p:txBody>
      </p:sp>
      <p:sp>
        <p:nvSpPr>
          <p:cNvPr id="194" name="Google Shape;194;p18"/>
          <p:cNvSpPr txBox="1"/>
          <p:nvPr/>
        </p:nvSpPr>
        <p:spPr>
          <a:xfrm>
            <a:off x="6207000" y="5060501"/>
            <a:ext cx="5344800" cy="1443368"/>
          </a:xfrm>
          <a:prstGeom prst="rect">
            <a:avLst/>
          </a:prstGeom>
          <a:noFill/>
          <a:ln>
            <a:noFill/>
          </a:ln>
        </p:spPr>
        <p:txBody>
          <a:bodyPr spcFirstLastPara="1" wrap="square" lIns="121900" tIns="121900" rIns="121900" bIns="121900" anchor="t" anchorCtr="0">
            <a:spAutoFit/>
          </a:bodyPr>
          <a:lstStyle/>
          <a:p>
            <a:r>
              <a:rPr lang="en" sz="2400">
                <a:solidFill>
                  <a:schemeClr val="accent6"/>
                </a:solidFill>
                <a:latin typeface="Playfair Display Regular"/>
                <a:ea typeface="Playfair Display Regular"/>
                <a:cs typeface="Playfair Display Regular"/>
                <a:sym typeface="Playfair Display Regular"/>
              </a:rPr>
              <a:t>Question:</a:t>
            </a:r>
            <a:endParaRPr sz="2400">
              <a:solidFill>
                <a:schemeClr val="accent6"/>
              </a:solidFill>
              <a:latin typeface="Playfair Display Regular"/>
              <a:ea typeface="Playfair Display Regular"/>
              <a:cs typeface="Playfair Display Regular"/>
              <a:sym typeface="Playfair Display Regular"/>
            </a:endParaRPr>
          </a:p>
          <a:p>
            <a:pPr>
              <a:lnSpc>
                <a:spcPct val="95000"/>
              </a:lnSpc>
            </a:pPr>
            <a:r>
              <a:rPr lang="en" sz="1733" b="1">
                <a:solidFill>
                  <a:schemeClr val="accent6"/>
                </a:solidFill>
                <a:latin typeface="Playfair Display"/>
                <a:ea typeface="Playfair Display"/>
                <a:cs typeface="Playfair Display"/>
                <a:sym typeface="Playfair Display"/>
              </a:rPr>
              <a:t>Why can’t babies born at this stage not survive?</a:t>
            </a:r>
            <a:endParaRPr sz="2400" b="1">
              <a:solidFill>
                <a:schemeClr val="accent6"/>
              </a:solidFill>
              <a:latin typeface="Playfair Display"/>
              <a:ea typeface="Playfair Display"/>
              <a:cs typeface="Playfair Display"/>
              <a:sym typeface="Playfair Display"/>
            </a:endParaRPr>
          </a:p>
          <a:p>
            <a:pPr>
              <a:spcBef>
                <a:spcPts val="1600"/>
              </a:spcBef>
            </a:pPr>
            <a:endParaRPr sz="2400">
              <a:latin typeface="Lato"/>
              <a:ea typeface="Lato"/>
              <a:cs typeface="Lato"/>
              <a:sym typeface="Lato"/>
            </a:endParaRPr>
          </a:p>
        </p:txBody>
      </p:sp>
    </p:spTree>
    <p:extLst>
      <p:ext uri="{BB962C8B-B14F-4D97-AF65-F5344CB8AC3E}">
        <p14:creationId xmlns:p14="http://schemas.microsoft.com/office/powerpoint/2010/main" val="4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additive="base">
                                        <p:cTn id="12" dur="1000"/>
                                        <p:tgtEl>
                                          <p:spTgt spid="19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fade">
                                      <p:cBhvr>
                                        <p:cTn id="17" dur="1000"/>
                                        <p:tgtEl>
                                          <p:spTgt spid="19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94"/>
                                        </p:tgtEl>
                                        <p:attrNameLst>
                                          <p:attrName>style.visibility</p:attrName>
                                        </p:attrNameLst>
                                      </p:cBhvr>
                                      <p:to>
                                        <p:strVal val="visible"/>
                                      </p:to>
                                    </p:set>
                                    <p:anim calcmode="lin" valueType="num">
                                      <p:cBhvr additive="base">
                                        <p:cTn id="22" dur="1000"/>
                                        <p:tgtEl>
                                          <p:spTgt spid="19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9"/>
          <p:cNvSpPr txBox="1">
            <a:spLocks noGrp="1"/>
          </p:cNvSpPr>
          <p:nvPr>
            <p:ph type="ctrTitle"/>
          </p:nvPr>
        </p:nvSpPr>
        <p:spPr>
          <a:xfrm>
            <a:off x="834000" y="0"/>
            <a:ext cx="10524000" cy="2471600"/>
          </a:xfrm>
          <a:prstGeom prst="rect">
            <a:avLst/>
          </a:prstGeom>
        </p:spPr>
        <p:txBody>
          <a:bodyPr spcFirstLastPara="1" vert="horz" wrap="square" lIns="121900" tIns="121900" rIns="121900" bIns="121900" rtlCol="0" anchor="b" anchorCtr="0">
            <a:normAutofit/>
          </a:bodyPr>
          <a:lstStyle/>
          <a:p>
            <a:pPr>
              <a:spcBef>
                <a:spcPts val="1333"/>
              </a:spcBef>
            </a:pPr>
            <a:r>
              <a:rPr lang="en"/>
              <a:t>Canalicular phase (16-26 weeks)</a:t>
            </a:r>
            <a:endParaRPr/>
          </a:p>
        </p:txBody>
      </p:sp>
      <p:sp>
        <p:nvSpPr>
          <p:cNvPr id="200" name="Google Shape;200;p19"/>
          <p:cNvSpPr txBox="1"/>
          <p:nvPr/>
        </p:nvSpPr>
        <p:spPr>
          <a:xfrm>
            <a:off x="1133600" y="2317867"/>
            <a:ext cx="7339200" cy="3253094"/>
          </a:xfrm>
          <a:prstGeom prst="rect">
            <a:avLst/>
          </a:prstGeom>
          <a:noFill/>
          <a:ln>
            <a:noFill/>
          </a:ln>
        </p:spPr>
        <p:txBody>
          <a:bodyPr spcFirstLastPara="1" wrap="square" lIns="121900" tIns="121900" rIns="121900" bIns="121900" anchor="t" anchorCtr="0">
            <a:spAutoFit/>
          </a:bodyPr>
          <a:lstStyle/>
          <a:p>
            <a:pPr marL="609585" indent="-423323">
              <a:lnSpc>
                <a:spcPct val="115000"/>
              </a:lnSpc>
              <a:buClr>
                <a:schemeClr val="accent6"/>
              </a:buClr>
              <a:buSzPts val="1400"/>
              <a:buFont typeface="Playfair Display"/>
              <a:buAutoNum type="arabicParenR"/>
            </a:pPr>
            <a:r>
              <a:rPr lang="en" sz="2400" b="1">
                <a:solidFill>
                  <a:schemeClr val="accent6"/>
                </a:solidFill>
                <a:latin typeface="Playfair Display"/>
                <a:ea typeface="Playfair Display"/>
                <a:cs typeface="Playfair Display"/>
                <a:sym typeface="Playfair Display"/>
              </a:rPr>
              <a:t>Divides into respiratory bronchioles &amp; further divides into alveolar ducts</a:t>
            </a:r>
            <a:endParaRPr sz="2400" b="1">
              <a:solidFill>
                <a:schemeClr val="accent6"/>
              </a:solidFill>
              <a:latin typeface="Playfair Display"/>
              <a:ea typeface="Playfair Display"/>
              <a:cs typeface="Playfair Display"/>
              <a:sym typeface="Playfair Display"/>
            </a:endParaRPr>
          </a:p>
          <a:p>
            <a:pPr marL="609585" indent="-423323">
              <a:lnSpc>
                <a:spcPct val="115000"/>
              </a:lnSpc>
              <a:buClr>
                <a:schemeClr val="accent6"/>
              </a:buClr>
              <a:buSzPts val="1400"/>
              <a:buFont typeface="Playfair Display"/>
              <a:buAutoNum type="arabicParenR"/>
            </a:pPr>
            <a:r>
              <a:rPr lang="en" sz="2400" b="1">
                <a:solidFill>
                  <a:schemeClr val="accent6"/>
                </a:solidFill>
                <a:latin typeface="Playfair Display"/>
                <a:ea typeface="Playfair Display"/>
                <a:cs typeface="Playfair Display"/>
                <a:sym typeface="Playfair Display"/>
              </a:rPr>
              <a:t>Babies born at this stage can survive </a:t>
            </a:r>
            <a:endParaRPr sz="2400" b="1">
              <a:solidFill>
                <a:schemeClr val="accent6"/>
              </a:solidFill>
              <a:latin typeface="Playfair Display"/>
              <a:ea typeface="Playfair Display"/>
              <a:cs typeface="Playfair Display"/>
              <a:sym typeface="Playfair Display"/>
            </a:endParaRPr>
          </a:p>
          <a:p>
            <a:pPr marL="609585" indent="-423323">
              <a:lnSpc>
                <a:spcPct val="115000"/>
              </a:lnSpc>
              <a:buClr>
                <a:schemeClr val="accent6"/>
              </a:buClr>
              <a:buSzPts val="1400"/>
              <a:buFont typeface="Playfair Display"/>
              <a:buAutoNum type="arabicParenR"/>
            </a:pPr>
            <a:r>
              <a:rPr lang="en" sz="2400" b="1">
                <a:solidFill>
                  <a:schemeClr val="accent6"/>
                </a:solidFill>
                <a:latin typeface="Playfair Display"/>
                <a:ea typeface="Playfair Display"/>
                <a:cs typeface="Playfair Display"/>
                <a:sym typeface="Playfair Display"/>
              </a:rPr>
              <a:t>Type II (2) Pneumocytes form &amp; produce surfactant→ lowers surface tension &amp; keeps alveoli open so it doesn’t collapse</a:t>
            </a:r>
            <a:endParaRPr sz="2400" b="1">
              <a:solidFill>
                <a:schemeClr val="accent6"/>
              </a:solidFill>
              <a:latin typeface="Playfair Display"/>
              <a:ea typeface="Playfair Display"/>
              <a:cs typeface="Playfair Display"/>
              <a:sym typeface="Playfair Display"/>
            </a:endParaRPr>
          </a:p>
          <a:p>
            <a:pPr>
              <a:lnSpc>
                <a:spcPct val="95000"/>
              </a:lnSpc>
              <a:spcAft>
                <a:spcPts val="1600"/>
              </a:spcAft>
            </a:pPr>
            <a:endParaRPr sz="1733" b="1">
              <a:solidFill>
                <a:schemeClr val="accent6"/>
              </a:solidFill>
              <a:latin typeface="Playfair Display"/>
              <a:ea typeface="Playfair Display"/>
              <a:cs typeface="Playfair Display"/>
              <a:sym typeface="Playfair Display"/>
            </a:endParaRPr>
          </a:p>
        </p:txBody>
      </p:sp>
      <p:pic>
        <p:nvPicPr>
          <p:cNvPr id="201" name="Google Shape;201;p19"/>
          <p:cNvPicPr preferRelativeResize="0"/>
          <p:nvPr/>
        </p:nvPicPr>
        <p:blipFill rotWithShape="1">
          <a:blip r:embed="rId3">
            <a:alphaModFix/>
          </a:blip>
          <a:srcRect/>
          <a:stretch/>
        </p:blipFill>
        <p:spPr>
          <a:xfrm>
            <a:off x="8472801" y="1570833"/>
            <a:ext cx="3719200" cy="4235600"/>
          </a:xfrm>
          <a:prstGeom prst="rect">
            <a:avLst/>
          </a:prstGeom>
          <a:noFill/>
          <a:ln>
            <a:noFill/>
          </a:ln>
        </p:spPr>
      </p:pic>
      <p:pic>
        <p:nvPicPr>
          <p:cNvPr id="202" name="Google Shape;202;p19"/>
          <p:cNvPicPr preferRelativeResize="0"/>
          <p:nvPr/>
        </p:nvPicPr>
        <p:blipFill rotWithShape="1">
          <a:blip r:embed="rId4">
            <a:alphaModFix/>
          </a:blip>
          <a:srcRect l="1980" t="9869"/>
          <a:stretch/>
        </p:blipFill>
        <p:spPr>
          <a:xfrm>
            <a:off x="0" y="4504400"/>
            <a:ext cx="2091200" cy="2353600"/>
          </a:xfrm>
          <a:prstGeom prst="rect">
            <a:avLst/>
          </a:prstGeom>
          <a:noFill/>
          <a:ln>
            <a:noFill/>
          </a:ln>
        </p:spPr>
      </p:pic>
    </p:spTree>
    <p:extLst>
      <p:ext uri="{BB962C8B-B14F-4D97-AF65-F5344CB8AC3E}">
        <p14:creationId xmlns:p14="http://schemas.microsoft.com/office/powerpoint/2010/main" val="336897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1000"/>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0"/>
          <p:cNvSpPr txBox="1">
            <a:spLocks noGrp="1"/>
          </p:cNvSpPr>
          <p:nvPr>
            <p:ph type="ctrTitle"/>
          </p:nvPr>
        </p:nvSpPr>
        <p:spPr>
          <a:xfrm>
            <a:off x="840800" y="182400"/>
            <a:ext cx="10524000" cy="2471600"/>
          </a:xfrm>
          <a:prstGeom prst="rect">
            <a:avLst/>
          </a:prstGeom>
        </p:spPr>
        <p:txBody>
          <a:bodyPr spcFirstLastPara="1" vert="horz" wrap="square" lIns="121900" tIns="121900" rIns="121900" bIns="121900" rtlCol="0" anchor="b" anchorCtr="0">
            <a:normAutofit/>
          </a:bodyPr>
          <a:lstStyle/>
          <a:p>
            <a:pPr>
              <a:spcBef>
                <a:spcPts val="1333"/>
              </a:spcBef>
            </a:pPr>
            <a:r>
              <a:rPr lang="en"/>
              <a:t>Saccular phase (week 26→ birth)</a:t>
            </a:r>
            <a:endParaRPr/>
          </a:p>
        </p:txBody>
      </p:sp>
      <p:sp>
        <p:nvSpPr>
          <p:cNvPr id="208" name="Google Shape;208;p20"/>
          <p:cNvSpPr txBox="1"/>
          <p:nvPr/>
        </p:nvSpPr>
        <p:spPr>
          <a:xfrm>
            <a:off x="576400" y="3324033"/>
            <a:ext cx="9691600" cy="1554168"/>
          </a:xfrm>
          <a:prstGeom prst="rect">
            <a:avLst/>
          </a:prstGeom>
          <a:noFill/>
          <a:ln>
            <a:noFill/>
          </a:ln>
        </p:spPr>
        <p:txBody>
          <a:bodyPr spcFirstLastPara="1" wrap="square" lIns="121900" tIns="121900" rIns="121900" bIns="121900" anchor="t" anchorCtr="0">
            <a:spAutoFit/>
          </a:bodyPr>
          <a:lstStyle/>
          <a:p>
            <a:pPr marL="609585" indent="-423323">
              <a:lnSpc>
                <a:spcPct val="115000"/>
              </a:lnSpc>
              <a:buClr>
                <a:schemeClr val="accent6"/>
              </a:buClr>
              <a:buSzPts val="1400"/>
              <a:buFont typeface="Playfair Display"/>
              <a:buChar char="●"/>
            </a:pPr>
            <a:r>
              <a:rPr lang="en" sz="2400" b="1">
                <a:solidFill>
                  <a:schemeClr val="accent6"/>
                </a:solidFill>
                <a:latin typeface="Playfair Display"/>
                <a:ea typeface="Playfair Display"/>
                <a:cs typeface="Playfair Display"/>
                <a:sym typeface="Playfair Display"/>
              </a:rPr>
              <a:t>Terminal sacs &amp; early structures of the alveoli form at this stage</a:t>
            </a:r>
            <a:endParaRPr sz="2400" b="1">
              <a:solidFill>
                <a:schemeClr val="accent6"/>
              </a:solidFill>
              <a:latin typeface="Playfair Display"/>
              <a:ea typeface="Playfair Display"/>
              <a:cs typeface="Playfair Display"/>
              <a:sym typeface="Playfair Display"/>
            </a:endParaRPr>
          </a:p>
          <a:p>
            <a:pPr marL="609585">
              <a:lnSpc>
                <a:spcPct val="115000"/>
              </a:lnSpc>
            </a:pPr>
            <a:endParaRPr sz="2400" b="1">
              <a:solidFill>
                <a:schemeClr val="accent6"/>
              </a:solidFill>
              <a:latin typeface="Playfair Display"/>
              <a:ea typeface="Playfair Display"/>
              <a:cs typeface="Playfair Display"/>
              <a:sym typeface="Playfair Display"/>
            </a:endParaRPr>
          </a:p>
          <a:p>
            <a:pPr>
              <a:lnSpc>
                <a:spcPct val="95000"/>
              </a:lnSpc>
              <a:spcAft>
                <a:spcPts val="1600"/>
              </a:spcAft>
            </a:pPr>
            <a:endParaRPr sz="1733" b="1">
              <a:solidFill>
                <a:schemeClr val="accent6"/>
              </a:solidFill>
              <a:latin typeface="Playfair Display"/>
              <a:ea typeface="Playfair Display"/>
              <a:cs typeface="Playfair Display"/>
              <a:sym typeface="Playfair Display"/>
            </a:endParaRPr>
          </a:p>
        </p:txBody>
      </p:sp>
      <p:sp>
        <p:nvSpPr>
          <p:cNvPr id="209" name="Google Shape;209;p20"/>
          <p:cNvSpPr txBox="1"/>
          <p:nvPr/>
        </p:nvSpPr>
        <p:spPr>
          <a:xfrm>
            <a:off x="576400" y="4484434"/>
            <a:ext cx="8675200" cy="1464976"/>
          </a:xfrm>
          <a:prstGeom prst="rect">
            <a:avLst/>
          </a:prstGeom>
          <a:noFill/>
          <a:ln>
            <a:noFill/>
          </a:ln>
        </p:spPr>
        <p:txBody>
          <a:bodyPr spcFirstLastPara="1" wrap="square" lIns="121900" tIns="121900" rIns="121900" bIns="121900" anchor="t" anchorCtr="0">
            <a:spAutoFit/>
          </a:bodyPr>
          <a:lstStyle/>
          <a:p>
            <a:pPr marL="609585" indent="-423323">
              <a:lnSpc>
                <a:spcPct val="115000"/>
              </a:lnSpc>
              <a:buClr>
                <a:schemeClr val="accent6"/>
              </a:buClr>
              <a:buSzPts val="1400"/>
              <a:buFont typeface="Playfair Display"/>
              <a:buChar char="●"/>
            </a:pPr>
            <a:r>
              <a:rPr lang="en" sz="2400" b="1">
                <a:solidFill>
                  <a:schemeClr val="accent6"/>
                </a:solidFill>
                <a:latin typeface="Playfair Display"/>
                <a:ea typeface="Playfair Display"/>
                <a:cs typeface="Playfair Display"/>
                <a:sym typeface="Playfair Display"/>
              </a:rPr>
              <a:t>Blood supply becomes more rich as capillaries increase in number </a:t>
            </a:r>
            <a:endParaRPr sz="2400" b="1">
              <a:solidFill>
                <a:schemeClr val="accent6"/>
              </a:solidFill>
              <a:latin typeface="Playfair Display"/>
              <a:ea typeface="Playfair Display"/>
              <a:cs typeface="Playfair Display"/>
              <a:sym typeface="Playfair Display"/>
            </a:endParaRPr>
          </a:p>
          <a:p>
            <a:endParaRPr sz="2400">
              <a:latin typeface="Lato"/>
              <a:ea typeface="Lato"/>
              <a:cs typeface="Lato"/>
              <a:sym typeface="Lato"/>
            </a:endParaRPr>
          </a:p>
        </p:txBody>
      </p:sp>
    </p:spTree>
    <p:extLst>
      <p:ext uri="{BB962C8B-B14F-4D97-AF65-F5344CB8AC3E}">
        <p14:creationId xmlns:p14="http://schemas.microsoft.com/office/powerpoint/2010/main" val="305846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ctrTitle"/>
          </p:nvPr>
        </p:nvSpPr>
        <p:spPr>
          <a:xfrm>
            <a:off x="1167367" y="-345900"/>
            <a:ext cx="10524000" cy="2471600"/>
          </a:xfrm>
          <a:prstGeom prst="rect">
            <a:avLst/>
          </a:prstGeom>
        </p:spPr>
        <p:txBody>
          <a:bodyPr spcFirstLastPara="1" vert="horz" wrap="square" lIns="121900" tIns="121900" rIns="121900" bIns="121900" rtlCol="0" anchor="b" anchorCtr="0">
            <a:normAutofit/>
          </a:bodyPr>
          <a:lstStyle/>
          <a:p>
            <a:pPr>
              <a:spcBef>
                <a:spcPts val="1333"/>
              </a:spcBef>
            </a:pPr>
            <a:r>
              <a:rPr lang="en"/>
              <a:t>Alveolar phase (After birth)</a:t>
            </a:r>
            <a:endParaRPr/>
          </a:p>
        </p:txBody>
      </p:sp>
      <p:sp>
        <p:nvSpPr>
          <p:cNvPr id="215" name="Google Shape;215;p21"/>
          <p:cNvSpPr txBox="1"/>
          <p:nvPr/>
        </p:nvSpPr>
        <p:spPr>
          <a:xfrm>
            <a:off x="576400" y="3324034"/>
            <a:ext cx="9691600" cy="2403631"/>
          </a:xfrm>
          <a:prstGeom prst="rect">
            <a:avLst/>
          </a:prstGeom>
          <a:noFill/>
          <a:ln>
            <a:noFill/>
          </a:ln>
        </p:spPr>
        <p:txBody>
          <a:bodyPr spcFirstLastPara="1" wrap="square" lIns="121900" tIns="121900" rIns="121900" bIns="121900" anchor="t" anchorCtr="0">
            <a:spAutoFit/>
          </a:bodyPr>
          <a:lstStyle/>
          <a:p>
            <a:pPr marL="609585" indent="-423323">
              <a:lnSpc>
                <a:spcPct val="115000"/>
              </a:lnSpc>
              <a:buClr>
                <a:schemeClr val="accent6"/>
              </a:buClr>
              <a:buSzPts val="1400"/>
              <a:buFont typeface="Playfair Display"/>
              <a:buChar char="●"/>
            </a:pPr>
            <a:r>
              <a:rPr lang="en" sz="2400" b="1">
                <a:solidFill>
                  <a:schemeClr val="accent6"/>
                </a:solidFill>
                <a:latin typeface="Playfair Display"/>
                <a:ea typeface="Playfair Display"/>
                <a:cs typeface="Playfair Display"/>
                <a:sym typeface="Playfair Display"/>
              </a:rPr>
              <a:t>Amniotic fluid is removed to make room for air</a:t>
            </a:r>
            <a:endParaRPr sz="2400" b="1">
              <a:solidFill>
                <a:schemeClr val="accent6"/>
              </a:solidFill>
              <a:latin typeface="Playfair Display"/>
              <a:ea typeface="Playfair Display"/>
              <a:cs typeface="Playfair Display"/>
              <a:sym typeface="Playfair Display"/>
            </a:endParaRPr>
          </a:p>
          <a:p>
            <a:pPr marL="609585">
              <a:lnSpc>
                <a:spcPct val="115000"/>
              </a:lnSpc>
            </a:pPr>
            <a:endParaRPr sz="2400" b="1">
              <a:solidFill>
                <a:schemeClr val="accent6"/>
              </a:solidFill>
              <a:latin typeface="Playfair Display"/>
              <a:ea typeface="Playfair Display"/>
              <a:cs typeface="Playfair Display"/>
              <a:sym typeface="Playfair Display"/>
            </a:endParaRPr>
          </a:p>
          <a:p>
            <a:pPr>
              <a:lnSpc>
                <a:spcPct val="115000"/>
              </a:lnSpc>
            </a:pPr>
            <a:endParaRPr sz="2400" b="1">
              <a:solidFill>
                <a:schemeClr val="accent6"/>
              </a:solidFill>
              <a:latin typeface="Playfair Display"/>
              <a:ea typeface="Playfair Display"/>
              <a:cs typeface="Playfair Display"/>
              <a:sym typeface="Playfair Display"/>
            </a:endParaRPr>
          </a:p>
          <a:p>
            <a:pPr marL="609585">
              <a:lnSpc>
                <a:spcPct val="115000"/>
              </a:lnSpc>
            </a:pPr>
            <a:endParaRPr sz="2400" b="1">
              <a:solidFill>
                <a:schemeClr val="accent6"/>
              </a:solidFill>
              <a:latin typeface="Playfair Display"/>
              <a:ea typeface="Playfair Display"/>
              <a:cs typeface="Playfair Display"/>
              <a:sym typeface="Playfair Display"/>
            </a:endParaRPr>
          </a:p>
          <a:p>
            <a:pPr>
              <a:lnSpc>
                <a:spcPct val="95000"/>
              </a:lnSpc>
              <a:spcAft>
                <a:spcPts val="1600"/>
              </a:spcAft>
            </a:pPr>
            <a:endParaRPr sz="1733" b="1">
              <a:solidFill>
                <a:schemeClr val="accent6"/>
              </a:solidFill>
              <a:latin typeface="Playfair Display"/>
              <a:ea typeface="Playfair Display"/>
              <a:cs typeface="Playfair Display"/>
              <a:sym typeface="Playfair Display"/>
            </a:endParaRPr>
          </a:p>
        </p:txBody>
      </p:sp>
      <p:sp>
        <p:nvSpPr>
          <p:cNvPr id="216" name="Google Shape;216;p21"/>
          <p:cNvSpPr txBox="1"/>
          <p:nvPr/>
        </p:nvSpPr>
        <p:spPr>
          <a:xfrm>
            <a:off x="576400" y="4611634"/>
            <a:ext cx="7988400" cy="1095644"/>
          </a:xfrm>
          <a:prstGeom prst="rect">
            <a:avLst/>
          </a:prstGeom>
          <a:noFill/>
          <a:ln>
            <a:noFill/>
          </a:ln>
        </p:spPr>
        <p:txBody>
          <a:bodyPr spcFirstLastPara="1" wrap="square" lIns="121900" tIns="121900" rIns="121900" bIns="121900" anchor="t" anchorCtr="0">
            <a:spAutoFit/>
          </a:bodyPr>
          <a:lstStyle/>
          <a:p>
            <a:pPr marL="609585" indent="-423323">
              <a:lnSpc>
                <a:spcPct val="115000"/>
              </a:lnSpc>
              <a:buClr>
                <a:schemeClr val="accent6"/>
              </a:buClr>
              <a:buSzPts val="1400"/>
              <a:buFont typeface="Playfair Display"/>
              <a:buChar char="●"/>
            </a:pPr>
            <a:r>
              <a:rPr lang="en" sz="2400" b="1">
                <a:solidFill>
                  <a:schemeClr val="accent6"/>
                </a:solidFill>
                <a:latin typeface="Playfair Display"/>
                <a:ea typeface="Playfair Display"/>
                <a:cs typeface="Playfair Display"/>
                <a:sym typeface="Playfair Display"/>
              </a:rPr>
              <a:t>Rest of mature alveoli develop from birth to early adolescence</a:t>
            </a:r>
            <a:endParaRPr sz="2400">
              <a:latin typeface="Lato"/>
              <a:ea typeface="Lato"/>
              <a:cs typeface="Lato"/>
              <a:sym typeface="Lato"/>
            </a:endParaRPr>
          </a:p>
        </p:txBody>
      </p:sp>
    </p:spTree>
    <p:extLst>
      <p:ext uri="{BB962C8B-B14F-4D97-AF65-F5344CB8AC3E}">
        <p14:creationId xmlns:p14="http://schemas.microsoft.com/office/powerpoint/2010/main" val="22568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a:spLocks noGrp="1"/>
          </p:cNvSpPr>
          <p:nvPr>
            <p:ph type="ctrTitle"/>
          </p:nvPr>
        </p:nvSpPr>
        <p:spPr>
          <a:xfrm>
            <a:off x="840800" y="182400"/>
            <a:ext cx="10524000" cy="2471600"/>
          </a:xfrm>
          <a:prstGeom prst="rect">
            <a:avLst/>
          </a:prstGeom>
        </p:spPr>
        <p:txBody>
          <a:bodyPr spcFirstLastPara="1" vert="horz" wrap="square" lIns="121900" tIns="121900" rIns="121900" bIns="121900" rtlCol="0" anchor="b" anchorCtr="0">
            <a:normAutofit/>
          </a:bodyPr>
          <a:lstStyle/>
          <a:p>
            <a:pPr algn="l">
              <a:spcBef>
                <a:spcPts val="1333"/>
              </a:spcBef>
            </a:pPr>
            <a:r>
              <a:rPr lang="en"/>
              <a:t>Thank you</a:t>
            </a:r>
            <a:endParaRPr/>
          </a:p>
        </p:txBody>
      </p:sp>
      <p:sp>
        <p:nvSpPr>
          <p:cNvPr id="222" name="Google Shape;222;p22"/>
          <p:cNvSpPr txBox="1">
            <a:spLocks noGrp="1"/>
          </p:cNvSpPr>
          <p:nvPr>
            <p:ph type="subTitle" idx="1"/>
          </p:nvPr>
        </p:nvSpPr>
        <p:spPr>
          <a:xfrm>
            <a:off x="840800" y="4304500"/>
            <a:ext cx="10524000" cy="1698800"/>
          </a:xfrm>
          <a:prstGeom prst="rect">
            <a:avLst/>
          </a:prstGeom>
        </p:spPr>
        <p:txBody>
          <a:bodyPr spcFirstLastPara="1" vert="horz" wrap="square" lIns="121900" tIns="121900" rIns="121900" bIns="121900" rtlCol="0" anchor="b" anchorCtr="0">
            <a:normAutofit/>
          </a:bodyPr>
          <a:lstStyle/>
          <a:p>
            <a:pPr algn="l">
              <a:spcBef>
                <a:spcPts val="1333"/>
              </a:spcBef>
            </a:pPr>
            <a:r>
              <a:rPr lang="en" dirty="0"/>
              <a:t>Email: mzyno3@nottingham.ac.uk</a:t>
            </a:r>
            <a:endParaRPr dirty="0"/>
          </a:p>
        </p:txBody>
      </p:sp>
      <p:sp>
        <p:nvSpPr>
          <p:cNvPr id="223" name="Google Shape;223;p22"/>
          <p:cNvSpPr txBox="1"/>
          <p:nvPr/>
        </p:nvSpPr>
        <p:spPr>
          <a:xfrm>
            <a:off x="835733" y="3112701"/>
            <a:ext cx="3592400" cy="1354176"/>
          </a:xfrm>
          <a:prstGeom prst="rect">
            <a:avLst/>
          </a:prstGeom>
          <a:noFill/>
          <a:ln>
            <a:noFill/>
          </a:ln>
        </p:spPr>
        <p:txBody>
          <a:bodyPr spcFirstLastPara="1" wrap="square" lIns="121900" tIns="121900" rIns="121900" bIns="121900" anchor="t" anchorCtr="0">
            <a:spAutoFit/>
          </a:bodyPr>
          <a:lstStyle/>
          <a:p>
            <a:r>
              <a:rPr lang="en" sz="2400" dirty="0">
                <a:latin typeface="Lato"/>
                <a:ea typeface="Lato"/>
                <a:cs typeface="Lato"/>
                <a:sym typeface="Lato"/>
              </a:rPr>
              <a:t>References:</a:t>
            </a:r>
            <a:endParaRPr sz="2400" dirty="0">
              <a:latin typeface="Lato"/>
              <a:ea typeface="Lato"/>
              <a:cs typeface="Lato"/>
              <a:sym typeface="Lato"/>
            </a:endParaRPr>
          </a:p>
          <a:p>
            <a:pPr marL="609585" indent="-423323">
              <a:buClr>
                <a:srgbClr val="FFFFFF"/>
              </a:buClr>
              <a:buSzPts val="1400"/>
              <a:buFont typeface="Lato"/>
              <a:buChar char="●"/>
            </a:pPr>
            <a:r>
              <a:rPr lang="en" sz="2400" dirty="0">
                <a:latin typeface="Lato"/>
                <a:ea typeface="Lato"/>
                <a:cs typeface="Lato"/>
                <a:sym typeface="Lato"/>
              </a:rPr>
              <a:t>Wikipedia</a:t>
            </a:r>
            <a:endParaRPr sz="2400" dirty="0">
              <a:latin typeface="Lato"/>
              <a:ea typeface="Lato"/>
              <a:cs typeface="Lato"/>
              <a:sym typeface="Lato"/>
            </a:endParaRPr>
          </a:p>
          <a:p>
            <a:pPr marL="609585" indent="-423323">
              <a:buClr>
                <a:srgbClr val="FFFFFF"/>
              </a:buClr>
              <a:buSzPts val="1400"/>
              <a:buFont typeface="Lato"/>
              <a:buChar char="●"/>
            </a:pPr>
            <a:r>
              <a:rPr lang="en" sz="2400" dirty="0">
                <a:latin typeface="Lato"/>
                <a:ea typeface="Lato"/>
                <a:cs typeface="Lato"/>
                <a:sym typeface="Lato"/>
              </a:rPr>
              <a:t>Slides from </a:t>
            </a:r>
            <a:r>
              <a:rPr lang="en" sz="2400" dirty="0" err="1">
                <a:latin typeface="Lato"/>
                <a:ea typeface="Lato"/>
                <a:cs typeface="Lato"/>
                <a:sym typeface="Lato"/>
              </a:rPr>
              <a:t>moodle</a:t>
            </a:r>
            <a:r>
              <a:rPr lang="en" sz="2400" dirty="0">
                <a:latin typeface="Lato"/>
                <a:ea typeface="Lato"/>
                <a:cs typeface="Lato"/>
                <a:sym typeface="Lato"/>
              </a:rPr>
              <a:t> </a:t>
            </a:r>
            <a:endParaRPr sz="2400" dirty="0">
              <a:latin typeface="Lato"/>
              <a:ea typeface="Lato"/>
              <a:cs typeface="Lato"/>
              <a:sym typeface="Lato"/>
            </a:endParaRPr>
          </a:p>
        </p:txBody>
      </p:sp>
    </p:spTree>
    <p:extLst>
      <p:ext uri="{BB962C8B-B14F-4D97-AF65-F5344CB8AC3E}">
        <p14:creationId xmlns:p14="http://schemas.microsoft.com/office/powerpoint/2010/main" val="168387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AD41-4540-DD47-B96C-6AC8B03D3481}"/>
              </a:ext>
            </a:extLst>
          </p:cNvPr>
          <p:cNvSpPr>
            <a:spLocks noGrp="1"/>
          </p:cNvSpPr>
          <p:nvPr>
            <p:ph type="title"/>
          </p:nvPr>
        </p:nvSpPr>
        <p:spPr/>
        <p:txBody>
          <a:bodyPr/>
          <a:lstStyle/>
          <a:p>
            <a:r>
              <a:rPr lang="en-GB" dirty="0"/>
              <a:t>PART 1: INTRODUCTION</a:t>
            </a:r>
          </a:p>
        </p:txBody>
      </p:sp>
      <p:sp>
        <p:nvSpPr>
          <p:cNvPr id="3" name="Text Placeholder 2">
            <a:extLst>
              <a:ext uri="{FF2B5EF4-FFF2-40B4-BE49-F238E27FC236}">
                <a16:creationId xmlns:a16="http://schemas.microsoft.com/office/drawing/2014/main" id="{357906FC-0AC0-1943-B5B5-6A5CBCFE3200}"/>
              </a:ext>
            </a:extLst>
          </p:cNvPr>
          <p:cNvSpPr>
            <a:spLocks noGrp="1"/>
          </p:cNvSpPr>
          <p:nvPr>
            <p:ph type="body" idx="1"/>
          </p:nvPr>
        </p:nvSpPr>
        <p:spPr/>
        <p:txBody>
          <a:bodyPr/>
          <a:lstStyle/>
          <a:p>
            <a:r>
              <a:rPr lang="en-GB" dirty="0"/>
              <a:t>Emayanthi (Emi)</a:t>
            </a:r>
          </a:p>
        </p:txBody>
      </p:sp>
    </p:spTree>
    <p:extLst>
      <p:ext uri="{BB962C8B-B14F-4D97-AF65-F5344CB8AC3E}">
        <p14:creationId xmlns:p14="http://schemas.microsoft.com/office/powerpoint/2010/main" val="704378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AD41-4540-DD47-B96C-6AC8B03D3481}"/>
              </a:ext>
            </a:extLst>
          </p:cNvPr>
          <p:cNvSpPr>
            <a:spLocks noGrp="1"/>
          </p:cNvSpPr>
          <p:nvPr>
            <p:ph type="title"/>
          </p:nvPr>
        </p:nvSpPr>
        <p:spPr/>
        <p:txBody>
          <a:bodyPr/>
          <a:lstStyle/>
          <a:p>
            <a:r>
              <a:rPr lang="en-GB" dirty="0"/>
              <a:t>PART 3: CARDIOLOGY</a:t>
            </a:r>
          </a:p>
        </p:txBody>
      </p:sp>
      <p:sp>
        <p:nvSpPr>
          <p:cNvPr id="3" name="Text Placeholder 2">
            <a:extLst>
              <a:ext uri="{FF2B5EF4-FFF2-40B4-BE49-F238E27FC236}">
                <a16:creationId xmlns:a16="http://schemas.microsoft.com/office/drawing/2014/main" id="{357906FC-0AC0-1943-B5B5-6A5CBCFE3200}"/>
              </a:ext>
            </a:extLst>
          </p:cNvPr>
          <p:cNvSpPr>
            <a:spLocks noGrp="1"/>
          </p:cNvSpPr>
          <p:nvPr>
            <p:ph type="body" idx="1"/>
          </p:nvPr>
        </p:nvSpPr>
        <p:spPr/>
        <p:txBody>
          <a:bodyPr/>
          <a:lstStyle/>
          <a:p>
            <a:r>
              <a:rPr lang="en-GB" dirty="0"/>
              <a:t>Sneha</a:t>
            </a:r>
          </a:p>
        </p:txBody>
      </p:sp>
    </p:spTree>
    <p:extLst>
      <p:ext uri="{BB962C8B-B14F-4D97-AF65-F5344CB8AC3E}">
        <p14:creationId xmlns:p14="http://schemas.microsoft.com/office/powerpoint/2010/main" val="115526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2B28-77D0-7C44-93F7-7F39459BE2B4}"/>
              </a:ext>
            </a:extLst>
          </p:cNvPr>
          <p:cNvSpPr>
            <a:spLocks noGrp="1"/>
          </p:cNvSpPr>
          <p:nvPr>
            <p:ph type="title"/>
          </p:nvPr>
        </p:nvSpPr>
        <p:spPr/>
        <p:txBody>
          <a:bodyPr/>
          <a:lstStyle/>
          <a:p>
            <a:r>
              <a:rPr lang="en-GB" dirty="0"/>
              <a:t>Stages of Heart Development </a:t>
            </a:r>
          </a:p>
        </p:txBody>
      </p:sp>
      <p:sp>
        <p:nvSpPr>
          <p:cNvPr id="3" name="Content Placeholder 2">
            <a:extLst>
              <a:ext uri="{FF2B5EF4-FFF2-40B4-BE49-F238E27FC236}">
                <a16:creationId xmlns:a16="http://schemas.microsoft.com/office/drawing/2014/main" id="{05143589-5650-7246-9D46-0AF229D2331A}"/>
              </a:ext>
            </a:extLst>
          </p:cNvPr>
          <p:cNvSpPr>
            <a:spLocks noGrp="1"/>
          </p:cNvSpPr>
          <p:nvPr>
            <p:ph idx="1"/>
          </p:nvPr>
        </p:nvSpPr>
        <p:spPr/>
        <p:txBody>
          <a:bodyPr/>
          <a:lstStyle/>
          <a:p>
            <a:pPr algn="ctr" eaLnBrk="0" fontAlgn="base" hangingPunct="0">
              <a:lnSpc>
                <a:spcPct val="120000"/>
              </a:lnSpc>
              <a:spcBef>
                <a:spcPct val="0"/>
              </a:spcBef>
              <a:spcAft>
                <a:spcPct val="0"/>
              </a:spcAft>
              <a:buNone/>
              <a:defRPr/>
            </a:pPr>
            <a:r>
              <a:rPr lang="en-US" altLang="en-US" sz="2800" b="1" baseline="-25000" dirty="0">
                <a:solidFill>
                  <a:srgbClr val="FF9900"/>
                </a:solidFill>
                <a:latin typeface="Calibri"/>
              </a:rPr>
              <a:t>Linear heart tube formation</a:t>
            </a:r>
          </a:p>
          <a:p>
            <a:pPr algn="ctr" eaLnBrk="0" fontAlgn="base" hangingPunct="0">
              <a:lnSpc>
                <a:spcPct val="120000"/>
              </a:lnSpc>
              <a:spcBef>
                <a:spcPct val="0"/>
              </a:spcBef>
              <a:spcAft>
                <a:spcPct val="0"/>
              </a:spcAft>
              <a:buNone/>
              <a:defRPr/>
            </a:pPr>
            <a:r>
              <a:rPr lang="en-US" altLang="en-US" sz="2800" b="1" baseline="-25000" dirty="0">
                <a:solidFill>
                  <a:srgbClr val="FF9900"/>
                </a:solidFill>
                <a:latin typeface="Calibri"/>
                <a:sym typeface="Wingdings" pitchFamily="2" charset="2"/>
              </a:rPr>
              <a:t></a:t>
            </a:r>
            <a:endParaRPr lang="en-US" altLang="en-US" sz="2800" b="1" baseline="-25000" dirty="0">
              <a:solidFill>
                <a:srgbClr val="FF9900"/>
              </a:solidFill>
              <a:latin typeface="Calibri"/>
            </a:endParaRPr>
          </a:p>
          <a:p>
            <a:pPr algn="ctr" eaLnBrk="0" fontAlgn="base" hangingPunct="0">
              <a:lnSpc>
                <a:spcPct val="120000"/>
              </a:lnSpc>
              <a:spcBef>
                <a:spcPct val="0"/>
              </a:spcBef>
              <a:spcAft>
                <a:spcPct val="0"/>
              </a:spcAft>
              <a:buNone/>
              <a:defRPr/>
            </a:pPr>
            <a:r>
              <a:rPr lang="en-US" altLang="en-US" sz="2800" b="1" baseline="-25000" dirty="0">
                <a:solidFill>
                  <a:srgbClr val="FF9900"/>
                </a:solidFill>
                <a:latin typeface="Calibri"/>
              </a:rPr>
              <a:t>Formation of the cardiac loop</a:t>
            </a:r>
          </a:p>
          <a:p>
            <a:pPr algn="ctr" eaLnBrk="0" fontAlgn="base" hangingPunct="0">
              <a:lnSpc>
                <a:spcPct val="120000"/>
              </a:lnSpc>
              <a:spcBef>
                <a:spcPct val="0"/>
              </a:spcBef>
              <a:spcAft>
                <a:spcPct val="0"/>
              </a:spcAft>
              <a:buNone/>
              <a:defRPr/>
            </a:pPr>
            <a:r>
              <a:rPr lang="en-US" altLang="en-US" sz="2800" b="1" baseline="-25000" dirty="0">
                <a:solidFill>
                  <a:srgbClr val="FF9900"/>
                </a:solidFill>
                <a:latin typeface="Calibri"/>
                <a:sym typeface="Wingdings" pitchFamily="2" charset="2"/>
              </a:rPr>
              <a:t></a:t>
            </a:r>
            <a:endParaRPr lang="en-US" altLang="en-US" sz="2800" b="1" baseline="-25000" dirty="0">
              <a:solidFill>
                <a:srgbClr val="FF9900"/>
              </a:solidFill>
              <a:latin typeface="Calibri"/>
            </a:endParaRPr>
          </a:p>
          <a:p>
            <a:pPr algn="ctr" eaLnBrk="0" fontAlgn="base" hangingPunct="0">
              <a:lnSpc>
                <a:spcPct val="120000"/>
              </a:lnSpc>
              <a:spcBef>
                <a:spcPct val="0"/>
              </a:spcBef>
              <a:spcAft>
                <a:spcPct val="0"/>
              </a:spcAft>
              <a:buNone/>
              <a:defRPr/>
            </a:pPr>
            <a:r>
              <a:rPr lang="en-US" altLang="en-US" sz="2800" b="1" baseline="-25000" dirty="0">
                <a:solidFill>
                  <a:srgbClr val="FF9900"/>
                </a:solidFill>
                <a:latin typeface="Calibri"/>
              </a:rPr>
              <a:t>Heart septation</a:t>
            </a:r>
          </a:p>
          <a:p>
            <a:pPr algn="ctr" eaLnBrk="0" fontAlgn="base" hangingPunct="0">
              <a:spcBef>
                <a:spcPct val="0"/>
              </a:spcBef>
              <a:spcAft>
                <a:spcPct val="0"/>
              </a:spcAft>
              <a:buNone/>
              <a:defRPr/>
            </a:pPr>
            <a:r>
              <a:rPr lang="en-US" altLang="en-US" sz="2800" b="1" baseline="-25000" dirty="0">
                <a:solidFill>
                  <a:srgbClr val="FF9900"/>
                </a:solidFill>
                <a:latin typeface="Calibri"/>
                <a:sym typeface="Wingdings" pitchFamily="2" charset="2"/>
              </a:rPr>
              <a:t></a:t>
            </a:r>
            <a:endParaRPr lang="en-US" altLang="en-US" sz="2800" b="1" baseline="-25000" dirty="0">
              <a:solidFill>
                <a:srgbClr val="FF9900"/>
              </a:solidFill>
              <a:latin typeface="Calibri"/>
            </a:endParaRPr>
          </a:p>
          <a:p>
            <a:pPr algn="ctr" eaLnBrk="0" fontAlgn="base" hangingPunct="0">
              <a:spcBef>
                <a:spcPct val="0"/>
              </a:spcBef>
              <a:spcAft>
                <a:spcPct val="0"/>
              </a:spcAft>
              <a:buNone/>
              <a:defRPr/>
            </a:pPr>
            <a:r>
              <a:rPr lang="en-US" altLang="en-US" sz="2800" b="1" baseline="-25000" dirty="0">
                <a:solidFill>
                  <a:srgbClr val="FF9900"/>
                </a:solidFill>
                <a:latin typeface="Calibri"/>
              </a:rPr>
              <a:t>Cavitation of ventricle</a:t>
            </a:r>
          </a:p>
          <a:p>
            <a:pPr algn="ctr" eaLnBrk="0" fontAlgn="base" hangingPunct="0">
              <a:lnSpc>
                <a:spcPct val="120000"/>
              </a:lnSpc>
              <a:spcBef>
                <a:spcPct val="0"/>
              </a:spcBef>
              <a:spcAft>
                <a:spcPct val="0"/>
              </a:spcAft>
              <a:buNone/>
              <a:defRPr/>
            </a:pPr>
            <a:r>
              <a:rPr lang="en-US" altLang="en-US" sz="2800" b="1" baseline="-25000" dirty="0">
                <a:solidFill>
                  <a:srgbClr val="FF9900"/>
                </a:solidFill>
                <a:latin typeface="Calibri"/>
              </a:rPr>
              <a:t>Formation of valves and great vessels</a:t>
            </a:r>
          </a:p>
          <a:p>
            <a:pPr algn="ctr" eaLnBrk="0" fontAlgn="base" hangingPunct="0">
              <a:lnSpc>
                <a:spcPct val="120000"/>
              </a:lnSpc>
              <a:spcBef>
                <a:spcPct val="0"/>
              </a:spcBef>
              <a:spcAft>
                <a:spcPct val="0"/>
              </a:spcAft>
              <a:buNone/>
              <a:defRPr/>
            </a:pPr>
            <a:r>
              <a:rPr lang="en-US" altLang="en-US" sz="2800" b="1" baseline="-25000" dirty="0">
                <a:solidFill>
                  <a:srgbClr val="FF9900"/>
                </a:solidFill>
                <a:latin typeface="Calibri"/>
                <a:sym typeface="Wingdings" pitchFamily="2" charset="2"/>
              </a:rPr>
              <a:t></a:t>
            </a:r>
            <a:endParaRPr lang="en-US" altLang="en-US" sz="2800" b="1" baseline="-25000" dirty="0">
              <a:solidFill>
                <a:srgbClr val="FF9900"/>
              </a:solidFill>
              <a:latin typeface="Calibri"/>
            </a:endParaRPr>
          </a:p>
          <a:p>
            <a:pPr algn="ctr" eaLnBrk="0" fontAlgn="base" hangingPunct="0">
              <a:lnSpc>
                <a:spcPct val="120000"/>
              </a:lnSpc>
              <a:spcBef>
                <a:spcPct val="0"/>
              </a:spcBef>
              <a:spcAft>
                <a:spcPct val="0"/>
              </a:spcAft>
              <a:buNone/>
              <a:defRPr/>
            </a:pPr>
            <a:r>
              <a:rPr lang="en-US" altLang="en-US" sz="2800" b="1" baseline="-25000" dirty="0">
                <a:solidFill>
                  <a:srgbClr val="FF9900"/>
                </a:solidFill>
                <a:latin typeface="Calibri"/>
              </a:rPr>
              <a:t>4-chambered heart</a:t>
            </a:r>
          </a:p>
          <a:p>
            <a:pPr marL="0" indent="0">
              <a:buNone/>
            </a:pPr>
            <a:endParaRPr lang="en-GB" dirty="0"/>
          </a:p>
        </p:txBody>
      </p:sp>
    </p:spTree>
    <p:extLst>
      <p:ext uri="{BB962C8B-B14F-4D97-AF65-F5344CB8AC3E}">
        <p14:creationId xmlns:p14="http://schemas.microsoft.com/office/powerpoint/2010/main" val="146598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0C08-7848-3848-B674-776EBC4B236A}"/>
              </a:ext>
            </a:extLst>
          </p:cNvPr>
          <p:cNvSpPr>
            <a:spLocks noGrp="1"/>
          </p:cNvSpPr>
          <p:nvPr>
            <p:ph type="title"/>
          </p:nvPr>
        </p:nvSpPr>
        <p:spPr/>
        <p:txBody>
          <a:bodyPr/>
          <a:lstStyle/>
          <a:p>
            <a:r>
              <a:rPr lang="en-GB" dirty="0"/>
              <a:t>Linear Heart Tube Established </a:t>
            </a:r>
          </a:p>
        </p:txBody>
      </p:sp>
      <p:pic>
        <p:nvPicPr>
          <p:cNvPr id="8" name="Picture 7">
            <a:extLst>
              <a:ext uri="{FF2B5EF4-FFF2-40B4-BE49-F238E27FC236}">
                <a16:creationId xmlns:a16="http://schemas.microsoft.com/office/drawing/2014/main" id="{70DC3B36-CBD3-AB4A-A84A-8FF4B5333357}"/>
              </a:ext>
            </a:extLst>
          </p:cNvPr>
          <p:cNvPicPr>
            <a:picLocks noChangeAspect="1"/>
          </p:cNvPicPr>
          <p:nvPr/>
        </p:nvPicPr>
        <p:blipFill>
          <a:blip r:embed="rId3"/>
          <a:stretch>
            <a:fillRect/>
          </a:stretch>
        </p:blipFill>
        <p:spPr>
          <a:xfrm>
            <a:off x="1364095" y="1347355"/>
            <a:ext cx="7120548" cy="2081645"/>
          </a:xfrm>
          <a:prstGeom prst="rect">
            <a:avLst/>
          </a:prstGeom>
        </p:spPr>
      </p:pic>
      <p:sp>
        <p:nvSpPr>
          <p:cNvPr id="9" name="TextBox 8">
            <a:extLst>
              <a:ext uri="{FF2B5EF4-FFF2-40B4-BE49-F238E27FC236}">
                <a16:creationId xmlns:a16="http://schemas.microsoft.com/office/drawing/2014/main" id="{6915FFFA-7F84-D24D-86F1-3B422DFCD745}"/>
              </a:ext>
            </a:extLst>
          </p:cNvPr>
          <p:cNvSpPr txBox="1"/>
          <p:nvPr/>
        </p:nvSpPr>
        <p:spPr>
          <a:xfrm>
            <a:off x="2299855" y="3934691"/>
            <a:ext cx="184731" cy="369332"/>
          </a:xfrm>
          <a:prstGeom prst="rect">
            <a:avLst/>
          </a:prstGeom>
          <a:noFill/>
        </p:spPr>
        <p:txBody>
          <a:bodyPr wrap="none" rtlCol="0">
            <a:spAutoFit/>
          </a:bodyPr>
          <a:lstStyle/>
          <a:p>
            <a:endParaRPr lang="en-GB" dirty="0"/>
          </a:p>
        </p:txBody>
      </p:sp>
      <p:pic>
        <p:nvPicPr>
          <p:cNvPr id="11" name="Picture 10" descr="Diagram&#10;&#10;Description automatically generated">
            <a:extLst>
              <a:ext uri="{FF2B5EF4-FFF2-40B4-BE49-F238E27FC236}">
                <a16:creationId xmlns:a16="http://schemas.microsoft.com/office/drawing/2014/main" id="{38CA305D-97C4-5244-8C67-6DEF370C8C09}"/>
              </a:ext>
            </a:extLst>
          </p:cNvPr>
          <p:cNvPicPr>
            <a:picLocks noChangeAspect="1"/>
          </p:cNvPicPr>
          <p:nvPr/>
        </p:nvPicPr>
        <p:blipFill>
          <a:blip r:embed="rId4"/>
          <a:stretch>
            <a:fillRect/>
          </a:stretch>
        </p:blipFill>
        <p:spPr>
          <a:xfrm>
            <a:off x="4924369" y="3434567"/>
            <a:ext cx="6080758" cy="3091911"/>
          </a:xfrm>
          <a:prstGeom prst="rect">
            <a:avLst/>
          </a:prstGeom>
        </p:spPr>
      </p:pic>
    </p:spTree>
    <p:extLst>
      <p:ext uri="{BB962C8B-B14F-4D97-AF65-F5344CB8AC3E}">
        <p14:creationId xmlns:p14="http://schemas.microsoft.com/office/powerpoint/2010/main" val="2348266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CA86-4C7B-B840-AD48-41CD7E8BDDE6}"/>
              </a:ext>
            </a:extLst>
          </p:cNvPr>
          <p:cNvSpPr>
            <a:spLocks noGrp="1"/>
          </p:cNvSpPr>
          <p:nvPr>
            <p:ph type="title"/>
          </p:nvPr>
        </p:nvSpPr>
        <p:spPr/>
        <p:txBody>
          <a:bodyPr/>
          <a:lstStyle/>
          <a:p>
            <a:r>
              <a:rPr lang="en-GB"/>
              <a:t>Ventral view of Endocardial Tube </a:t>
            </a:r>
          </a:p>
        </p:txBody>
      </p:sp>
      <p:pic>
        <p:nvPicPr>
          <p:cNvPr id="5" name="Picture 4" descr="Diagram&#10;&#10;Description automatically generated">
            <a:extLst>
              <a:ext uri="{FF2B5EF4-FFF2-40B4-BE49-F238E27FC236}">
                <a16:creationId xmlns:a16="http://schemas.microsoft.com/office/drawing/2014/main" id="{B655BE87-D75F-7F4A-B487-E6623268473F}"/>
              </a:ext>
            </a:extLst>
          </p:cNvPr>
          <p:cNvPicPr>
            <a:picLocks noChangeAspect="1"/>
          </p:cNvPicPr>
          <p:nvPr/>
        </p:nvPicPr>
        <p:blipFill>
          <a:blip r:embed="rId3"/>
          <a:stretch>
            <a:fillRect/>
          </a:stretch>
        </p:blipFill>
        <p:spPr>
          <a:xfrm>
            <a:off x="1918854" y="1385888"/>
            <a:ext cx="7751618" cy="4836286"/>
          </a:xfrm>
          <a:prstGeom prst="rect">
            <a:avLst/>
          </a:prstGeom>
        </p:spPr>
      </p:pic>
    </p:spTree>
    <p:extLst>
      <p:ext uri="{BB962C8B-B14F-4D97-AF65-F5344CB8AC3E}">
        <p14:creationId xmlns:p14="http://schemas.microsoft.com/office/powerpoint/2010/main" val="292830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866F-6BD5-A14B-832F-D1E17D4F2C8D}"/>
              </a:ext>
            </a:extLst>
          </p:cNvPr>
          <p:cNvSpPr>
            <a:spLocks noGrp="1"/>
          </p:cNvSpPr>
          <p:nvPr>
            <p:ph type="title"/>
          </p:nvPr>
        </p:nvSpPr>
        <p:spPr/>
        <p:txBody>
          <a:bodyPr/>
          <a:lstStyle/>
          <a:p>
            <a:r>
              <a:rPr lang="en-GB"/>
              <a:t>Looping of the heart</a:t>
            </a:r>
          </a:p>
        </p:txBody>
      </p:sp>
      <p:sp>
        <p:nvSpPr>
          <p:cNvPr id="3" name="Content Placeholder 2">
            <a:extLst>
              <a:ext uri="{FF2B5EF4-FFF2-40B4-BE49-F238E27FC236}">
                <a16:creationId xmlns:a16="http://schemas.microsoft.com/office/drawing/2014/main" id="{279E66C6-F5EB-3344-BC3A-A5A6E60F04C4}"/>
              </a:ext>
            </a:extLst>
          </p:cNvPr>
          <p:cNvSpPr>
            <a:spLocks noGrp="1"/>
          </p:cNvSpPr>
          <p:nvPr>
            <p:ph idx="1"/>
          </p:nvPr>
        </p:nvSpPr>
        <p:spPr>
          <a:xfrm>
            <a:off x="838200" y="1825625"/>
            <a:ext cx="10855036" cy="1970520"/>
          </a:xfrm>
        </p:spPr>
        <p:txBody>
          <a:bodyPr>
            <a:normAutofit lnSpcReduction="10000"/>
          </a:bodyPr>
          <a:lstStyle/>
          <a:p>
            <a:r>
              <a:rPr lang="en-GB" dirty="0"/>
              <a:t>Why does it happen? </a:t>
            </a:r>
          </a:p>
          <a:p>
            <a:r>
              <a:rPr lang="en-GB" dirty="0"/>
              <a:t>It forms loops to ensure that the heart stays in the pericardial cavity since ventricles and bulbus cordis grows faster. This is because the space doesn't increase in size </a:t>
            </a:r>
          </a:p>
          <a:p>
            <a:endParaRPr lang="en-GB" dirty="0"/>
          </a:p>
        </p:txBody>
      </p:sp>
      <p:pic>
        <p:nvPicPr>
          <p:cNvPr id="5" name="Picture 4">
            <a:extLst>
              <a:ext uri="{FF2B5EF4-FFF2-40B4-BE49-F238E27FC236}">
                <a16:creationId xmlns:a16="http://schemas.microsoft.com/office/drawing/2014/main" id="{FD3BB3FB-D023-774B-B1EC-FBFBD345110D}"/>
              </a:ext>
            </a:extLst>
          </p:cNvPr>
          <p:cNvPicPr>
            <a:picLocks noChangeAspect="1"/>
          </p:cNvPicPr>
          <p:nvPr/>
        </p:nvPicPr>
        <p:blipFill>
          <a:blip r:embed="rId3"/>
          <a:stretch>
            <a:fillRect/>
          </a:stretch>
        </p:blipFill>
        <p:spPr>
          <a:xfrm>
            <a:off x="3387435" y="3723848"/>
            <a:ext cx="4980709" cy="2566850"/>
          </a:xfrm>
          <a:prstGeom prst="rect">
            <a:avLst/>
          </a:prstGeom>
        </p:spPr>
      </p:pic>
    </p:spTree>
    <p:extLst>
      <p:ext uri="{BB962C8B-B14F-4D97-AF65-F5344CB8AC3E}">
        <p14:creationId xmlns:p14="http://schemas.microsoft.com/office/powerpoint/2010/main" val="2541026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DD53-47B2-254D-B05E-9042A3856FCB}"/>
              </a:ext>
            </a:extLst>
          </p:cNvPr>
          <p:cNvSpPr>
            <a:spLocks noGrp="1"/>
          </p:cNvSpPr>
          <p:nvPr>
            <p:ph type="title"/>
          </p:nvPr>
        </p:nvSpPr>
        <p:spPr/>
        <p:txBody>
          <a:bodyPr/>
          <a:lstStyle/>
          <a:p>
            <a:r>
              <a:rPr lang="en-GB"/>
              <a:t>At 28 Days</a:t>
            </a:r>
          </a:p>
        </p:txBody>
      </p:sp>
      <p:pic>
        <p:nvPicPr>
          <p:cNvPr id="5" name="Content Placeholder 4" descr="Diagram&#10;&#10;Description automatically generated">
            <a:extLst>
              <a:ext uri="{FF2B5EF4-FFF2-40B4-BE49-F238E27FC236}">
                <a16:creationId xmlns:a16="http://schemas.microsoft.com/office/drawing/2014/main" id="{4AA86DB0-37DE-F74B-84BC-2003B4C6A414}"/>
              </a:ext>
            </a:extLst>
          </p:cNvPr>
          <p:cNvPicPr>
            <a:picLocks noGrp="1" noChangeAspect="1"/>
          </p:cNvPicPr>
          <p:nvPr>
            <p:ph idx="1"/>
          </p:nvPr>
        </p:nvPicPr>
        <p:blipFill>
          <a:blip r:embed="rId3"/>
          <a:stretch>
            <a:fillRect/>
          </a:stretch>
        </p:blipFill>
        <p:spPr>
          <a:xfrm>
            <a:off x="1385455" y="1471557"/>
            <a:ext cx="8756072" cy="4702335"/>
          </a:xfrm>
        </p:spPr>
      </p:pic>
    </p:spTree>
    <p:extLst>
      <p:ext uri="{BB962C8B-B14F-4D97-AF65-F5344CB8AC3E}">
        <p14:creationId xmlns:p14="http://schemas.microsoft.com/office/powerpoint/2010/main" val="102622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3920-3375-0241-85CF-84C443C7DC63}"/>
              </a:ext>
            </a:extLst>
          </p:cNvPr>
          <p:cNvSpPr>
            <a:spLocks noGrp="1"/>
          </p:cNvSpPr>
          <p:nvPr>
            <p:ph type="title"/>
          </p:nvPr>
        </p:nvSpPr>
        <p:spPr>
          <a:xfrm>
            <a:off x="714756" y="321211"/>
            <a:ext cx="10762488" cy="1207008"/>
          </a:xfrm>
        </p:spPr>
        <p:txBody>
          <a:bodyPr vert="horz" lIns="91440" tIns="45720" rIns="91440" bIns="45720" rtlCol="0" anchor="b">
            <a:normAutofit fontScale="90000"/>
          </a:bodyPr>
          <a:lstStyle/>
          <a:p>
            <a:pPr algn="ctr"/>
            <a:r>
              <a:rPr lang="en-US" sz="6000" kern="1200">
                <a:solidFill>
                  <a:schemeClr val="tx1"/>
                </a:solidFill>
                <a:latin typeface="+mj-lt"/>
                <a:ea typeface="+mj-ea"/>
                <a:cs typeface="+mj-cs"/>
              </a:rPr>
              <a:t>Septation of the Primordial Atrium </a:t>
            </a:r>
          </a:p>
        </p:txBody>
      </p:sp>
      <p:pic>
        <p:nvPicPr>
          <p:cNvPr id="9" name="Picture 8" descr="Diagram&#10;&#10;Description automatically generated">
            <a:extLst>
              <a:ext uri="{FF2B5EF4-FFF2-40B4-BE49-F238E27FC236}">
                <a16:creationId xmlns:a16="http://schemas.microsoft.com/office/drawing/2014/main" id="{EBC64962-A7F5-524B-BCE1-3255A74E7AAD}"/>
              </a:ext>
            </a:extLst>
          </p:cNvPr>
          <p:cNvPicPr>
            <a:picLocks noChangeAspect="1"/>
          </p:cNvPicPr>
          <p:nvPr/>
        </p:nvPicPr>
        <p:blipFill rotWithShape="1">
          <a:blip r:embed="rId3"/>
          <a:srcRect r="3042" b="1"/>
          <a:stretch/>
        </p:blipFill>
        <p:spPr>
          <a:xfrm>
            <a:off x="609600" y="2423680"/>
            <a:ext cx="5212080" cy="3856948"/>
          </a:xfrm>
          <a:prstGeom prst="rect">
            <a:avLst/>
          </a:prstGeom>
        </p:spPr>
      </p:pic>
      <p:pic>
        <p:nvPicPr>
          <p:cNvPr id="7" name="Picture 6" descr="Diagram&#10;&#10;Description automatically generated">
            <a:extLst>
              <a:ext uri="{FF2B5EF4-FFF2-40B4-BE49-F238E27FC236}">
                <a16:creationId xmlns:a16="http://schemas.microsoft.com/office/drawing/2014/main" id="{91A827C2-B205-E64F-ACB6-E138B25D8012}"/>
              </a:ext>
            </a:extLst>
          </p:cNvPr>
          <p:cNvPicPr>
            <a:picLocks noChangeAspect="1"/>
          </p:cNvPicPr>
          <p:nvPr/>
        </p:nvPicPr>
        <p:blipFill rotWithShape="1">
          <a:blip r:embed="rId4"/>
          <a:srcRect t="4873" r="-2" b="4033"/>
          <a:stretch/>
        </p:blipFill>
        <p:spPr>
          <a:xfrm>
            <a:off x="6370320" y="2423040"/>
            <a:ext cx="5212080" cy="3857568"/>
          </a:xfrm>
          <a:prstGeom prst="rect">
            <a:avLst/>
          </a:prstGeom>
        </p:spPr>
      </p:pic>
    </p:spTree>
    <p:extLst>
      <p:ext uri="{BB962C8B-B14F-4D97-AF65-F5344CB8AC3E}">
        <p14:creationId xmlns:p14="http://schemas.microsoft.com/office/powerpoint/2010/main" val="155066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C2436C1-0E83-1240-BF13-7AD8A822CC68}"/>
              </a:ext>
            </a:extLst>
          </p:cNvPr>
          <p:cNvPicPr>
            <a:picLocks noGrp="1" noChangeAspect="1"/>
          </p:cNvPicPr>
          <p:nvPr>
            <p:ph idx="1"/>
          </p:nvPr>
        </p:nvPicPr>
        <p:blipFill>
          <a:blip r:embed="rId3"/>
          <a:stretch>
            <a:fillRect/>
          </a:stretch>
        </p:blipFill>
        <p:spPr>
          <a:xfrm>
            <a:off x="935293" y="901859"/>
            <a:ext cx="4662904" cy="4196614"/>
          </a:xfrm>
        </p:spPr>
      </p:pic>
      <p:pic>
        <p:nvPicPr>
          <p:cNvPr id="14" name="Picture 13">
            <a:extLst>
              <a:ext uri="{FF2B5EF4-FFF2-40B4-BE49-F238E27FC236}">
                <a16:creationId xmlns:a16="http://schemas.microsoft.com/office/drawing/2014/main" id="{12E568CC-2CEA-604B-BEDE-185FF94FA889}"/>
              </a:ext>
            </a:extLst>
          </p:cNvPr>
          <p:cNvPicPr>
            <a:picLocks noChangeAspect="1"/>
          </p:cNvPicPr>
          <p:nvPr/>
        </p:nvPicPr>
        <p:blipFill>
          <a:blip r:embed="rId4"/>
          <a:stretch>
            <a:fillRect/>
          </a:stretch>
        </p:blipFill>
        <p:spPr>
          <a:xfrm>
            <a:off x="5763491" y="901859"/>
            <a:ext cx="4748282" cy="4196614"/>
          </a:xfrm>
          <a:prstGeom prst="rect">
            <a:avLst/>
          </a:prstGeom>
        </p:spPr>
      </p:pic>
    </p:spTree>
    <p:extLst>
      <p:ext uri="{BB962C8B-B14F-4D97-AF65-F5344CB8AC3E}">
        <p14:creationId xmlns:p14="http://schemas.microsoft.com/office/powerpoint/2010/main" val="262180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9C263-F138-5941-B34E-3E9BBB124274}"/>
              </a:ext>
            </a:extLst>
          </p:cNvPr>
          <p:cNvSpPr>
            <a:spLocks noGrp="1"/>
          </p:cNvSpPr>
          <p:nvPr>
            <p:ph type="title"/>
          </p:nvPr>
        </p:nvSpPr>
        <p:spPr/>
        <p:txBody>
          <a:bodyPr/>
          <a:lstStyle/>
          <a:p>
            <a:r>
              <a:rPr lang="en-GB"/>
              <a:t>Septation of the Primitive Ventricle </a:t>
            </a:r>
          </a:p>
        </p:txBody>
      </p:sp>
      <p:pic>
        <p:nvPicPr>
          <p:cNvPr id="5" name="Content Placeholder 4" descr="Diagram&#10;&#10;Description automatically generated">
            <a:extLst>
              <a:ext uri="{FF2B5EF4-FFF2-40B4-BE49-F238E27FC236}">
                <a16:creationId xmlns:a16="http://schemas.microsoft.com/office/drawing/2014/main" id="{46304F52-C535-FC4C-BD55-D3118EF32C5A}"/>
              </a:ext>
            </a:extLst>
          </p:cNvPr>
          <p:cNvPicPr>
            <a:picLocks noGrp="1" noChangeAspect="1"/>
          </p:cNvPicPr>
          <p:nvPr>
            <p:ph idx="1"/>
          </p:nvPr>
        </p:nvPicPr>
        <p:blipFill>
          <a:blip r:embed="rId2"/>
          <a:stretch>
            <a:fillRect/>
          </a:stretch>
        </p:blipFill>
        <p:spPr>
          <a:xfrm>
            <a:off x="1623868" y="1496724"/>
            <a:ext cx="7520132" cy="4548651"/>
          </a:xfrm>
        </p:spPr>
      </p:pic>
    </p:spTree>
    <p:extLst>
      <p:ext uri="{BB962C8B-B14F-4D97-AF65-F5344CB8AC3E}">
        <p14:creationId xmlns:p14="http://schemas.microsoft.com/office/powerpoint/2010/main" val="1545327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1E90-6D54-0347-9312-A4AED5CFC7F3}"/>
              </a:ext>
            </a:extLst>
          </p:cNvPr>
          <p:cNvSpPr>
            <a:spLocks noGrp="1"/>
          </p:cNvSpPr>
          <p:nvPr>
            <p:ph type="title"/>
          </p:nvPr>
        </p:nvSpPr>
        <p:spPr/>
        <p:txBody>
          <a:bodyPr/>
          <a:lstStyle/>
          <a:p>
            <a:r>
              <a:rPr lang="en-GB"/>
              <a:t>Other things you need to look at </a:t>
            </a:r>
          </a:p>
        </p:txBody>
      </p:sp>
      <p:sp>
        <p:nvSpPr>
          <p:cNvPr id="3" name="Content Placeholder 2">
            <a:extLst>
              <a:ext uri="{FF2B5EF4-FFF2-40B4-BE49-F238E27FC236}">
                <a16:creationId xmlns:a16="http://schemas.microsoft.com/office/drawing/2014/main" id="{74CA3884-D527-4744-B50A-7ACE70011E79}"/>
              </a:ext>
            </a:extLst>
          </p:cNvPr>
          <p:cNvSpPr>
            <a:spLocks noGrp="1"/>
          </p:cNvSpPr>
          <p:nvPr>
            <p:ph idx="1"/>
          </p:nvPr>
        </p:nvSpPr>
        <p:spPr/>
        <p:txBody>
          <a:bodyPr/>
          <a:lstStyle/>
          <a:p>
            <a:r>
              <a:rPr lang="en-GB"/>
              <a:t>Cavitation of ventricles, formation of valves and great vessels </a:t>
            </a:r>
          </a:p>
          <a:p>
            <a:r>
              <a:rPr lang="en-GB"/>
              <a:t>How the heart becomes 4 chambers </a:t>
            </a:r>
          </a:p>
        </p:txBody>
      </p:sp>
    </p:spTree>
    <p:extLst>
      <p:ext uri="{BB962C8B-B14F-4D97-AF65-F5344CB8AC3E}">
        <p14:creationId xmlns:p14="http://schemas.microsoft.com/office/powerpoint/2010/main" val="106337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43CA1578-CEEB-41BB-8068-C0DA02C36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BDC29EFA-DFE2-EB4E-88B5-916114BE39B2}"/>
              </a:ext>
            </a:extLst>
          </p:cNvPr>
          <p:cNvPicPr>
            <a:picLocks noChangeAspect="1"/>
          </p:cNvPicPr>
          <p:nvPr/>
        </p:nvPicPr>
        <p:blipFill rotWithShape="1">
          <a:blip r:embed="rId3">
            <a:alphaModFix/>
          </a:blip>
          <a:srcRect l="1452" t="10861" r="836" b="11349"/>
          <a:stretch/>
        </p:blipFill>
        <p:spPr>
          <a:xfrm>
            <a:off x="-11840" y="-18196"/>
            <a:ext cx="12219743" cy="6882738"/>
          </a:xfrm>
          <a:prstGeom prst="rect">
            <a:avLst/>
          </a:prstGeom>
        </p:spPr>
      </p:pic>
      <p:grpSp>
        <p:nvGrpSpPr>
          <p:cNvPr id="41" name="Graphic 3">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25493" y="145598"/>
            <a:ext cx="5104732" cy="4853749"/>
            <a:chOff x="3538537" y="995362"/>
            <a:chExt cx="5104732" cy="4853749"/>
          </a:xfrm>
          <a:noFill/>
        </p:grpSpPr>
        <p:sp>
          <p:nvSpPr>
            <p:cNvPr id="42" name="Freeform: Shape 41">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8071" y="1004887"/>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bg2">
                  <a:alpha val="2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22792" y="1004887"/>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bg2">
                  <a:alpha val="2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99586" y="1004887"/>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bg2">
                  <a:alpha val="2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72372" y="1004887"/>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bg2">
                  <a:alpha val="2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53707" y="1004887"/>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bg2">
                  <a:alpha val="25000"/>
                </a:schemeClr>
              </a:solidFill>
              <a:prstDash val="lgDash"/>
              <a:round/>
            </a:ln>
          </p:spPr>
          <p:txBody>
            <a:bodyPr rtlCol="0" anchor="ctr"/>
            <a:lstStyle/>
            <a:p>
              <a:endParaRPr lang="en-US"/>
            </a:p>
          </p:txBody>
        </p:sp>
        <p:grpSp>
          <p:nvGrpSpPr>
            <p:cNvPr id="47" name="Graphic 3">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538537" y="995362"/>
              <a:ext cx="3521990" cy="2074884"/>
              <a:chOff x="3538537" y="995362"/>
              <a:chExt cx="3521990" cy="2074884"/>
            </a:xfrm>
            <a:noFill/>
          </p:grpSpPr>
          <p:sp>
            <p:nvSpPr>
              <p:cNvPr id="60" name="Freeform: Shape 59">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3749" y="1004791"/>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bg2">
                    <a:alpha val="2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27427" y="1016602"/>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31727" y="1004887"/>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bg2">
                    <a:alpha val="25000"/>
                  </a:schemeClr>
                </a:solidFill>
                <a:prstDash val="lgDash"/>
                <a:round/>
              </a:ln>
            </p:spPr>
            <p:txBody>
              <a:bodyPr rtlCol="0" anchor="ctr"/>
              <a:lstStyle/>
              <a:p>
                <a:endParaRPr lang="en-US"/>
              </a:p>
            </p:txBody>
          </p:sp>
        </p:grpSp>
        <p:sp>
          <p:nvSpPr>
            <p:cNvPr id="48" name="Freeform: Shape 47">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2354" y="1198466"/>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bg2">
                  <a:alpha val="2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0030" y="1304029"/>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bg2">
                  <a:alpha val="2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6972" y="1445833"/>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bg2">
                  <a:alpha val="2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4816" y="1004887"/>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bg2">
                  <a:alpha val="25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5128" y="1004887"/>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bg2">
                  <a:alpha val="2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7625" y="1004887"/>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bg2">
                  <a:alpha val="2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40696" y="1004887"/>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98062" y="1004887"/>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bg2">
                  <a:alpha val="2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84276" y="1004887"/>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5548" y="2182176"/>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bg2">
                  <a:alpha val="2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0193" y="2492025"/>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bg2">
                  <a:alpha val="2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58181" y="2783204"/>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bg2">
                  <a:alpha val="25000"/>
                </a:schemeClr>
              </a:solidFill>
              <a:prstDash val="lgDash"/>
              <a:round/>
            </a:ln>
          </p:spPr>
          <p:txBody>
            <a:bodyPr rtlCol="0" anchor="ctr"/>
            <a:lstStyle/>
            <a:p>
              <a:endParaRPr lang="en-US"/>
            </a:p>
          </p:txBody>
        </p:sp>
      </p:grpSp>
      <p:grpSp>
        <p:nvGrpSpPr>
          <p:cNvPr id="67" name="Group 66">
            <a:extLst>
              <a:ext uri="{FF2B5EF4-FFF2-40B4-BE49-F238E27FC236}">
                <a16:creationId xmlns:a16="http://schemas.microsoft.com/office/drawing/2014/main" id="{A5761FD8-9CFD-4F5A-AB69-F179306B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68" name="Graphic 157">
              <a:extLst>
                <a:ext uri="{FF2B5EF4-FFF2-40B4-BE49-F238E27FC236}">
                  <a16:creationId xmlns:a16="http://schemas.microsoft.com/office/drawing/2014/main" id="{853A7FDC-72AB-4F06-8A0A-EE5BE087D7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70" name="Freeform: Shape 69">
                <a:extLst>
                  <a:ext uri="{FF2B5EF4-FFF2-40B4-BE49-F238E27FC236}">
                    <a16:creationId xmlns:a16="http://schemas.microsoft.com/office/drawing/2014/main" id="{4F1A41BD-2192-490D-9C88-AB9D24292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C2F4F134-CBCA-4B59-8D8A-AEF12063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6399BC90-16E2-4AAD-9BB1-6FECCA22B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393E4470-E7B4-49CF-9EEF-4F40E31F3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E25ED4C5-C452-433A-9E42-979F52F8B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40B2D17D-9313-4262-BB14-4030DE291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33B17B98-027F-4155-A5F5-FED5D0F73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69" name="Freeform: Shape 68">
              <a:extLst>
                <a:ext uri="{FF2B5EF4-FFF2-40B4-BE49-F238E27FC236}">
                  <a16:creationId xmlns:a16="http://schemas.microsoft.com/office/drawing/2014/main" id="{01EB1739-4A5E-4811-8CCC-6E261D292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descr="A picture containing background pattern&#10;&#10;Description automatically generated">
            <a:extLst>
              <a:ext uri="{FF2B5EF4-FFF2-40B4-BE49-F238E27FC236}">
                <a16:creationId xmlns:a16="http://schemas.microsoft.com/office/drawing/2014/main" id="{B31352B8-3E2B-3E47-9C9E-C42384914A98}"/>
              </a:ext>
            </a:extLst>
          </p:cNvPr>
          <p:cNvPicPr>
            <a:picLocks noChangeAspect="1"/>
          </p:cNvPicPr>
          <p:nvPr/>
        </p:nvPicPr>
        <p:blipFill rotWithShape="1">
          <a:blip r:embed="rId4"/>
          <a:srcRect t="12972"/>
          <a:stretch/>
        </p:blipFill>
        <p:spPr>
          <a:xfrm>
            <a:off x="-18927" y="881264"/>
            <a:ext cx="12282249" cy="6034449"/>
          </a:xfrm>
          <a:prstGeom prst="rect">
            <a:avLst/>
          </a:prstGeom>
        </p:spPr>
      </p:pic>
      <p:pic>
        <p:nvPicPr>
          <p:cNvPr id="77" name="Picture 76" descr="A picture containing background pattern&#10;&#10;Description automatically generated">
            <a:extLst>
              <a:ext uri="{FF2B5EF4-FFF2-40B4-BE49-F238E27FC236}">
                <a16:creationId xmlns:a16="http://schemas.microsoft.com/office/drawing/2014/main" id="{185E87E1-9ECF-624F-A3E8-F6865672F02F}"/>
              </a:ext>
            </a:extLst>
          </p:cNvPr>
          <p:cNvPicPr>
            <a:picLocks noChangeAspect="1"/>
          </p:cNvPicPr>
          <p:nvPr/>
        </p:nvPicPr>
        <p:blipFill rotWithShape="1">
          <a:blip r:embed="rId4"/>
          <a:srcRect l="33487" t="12972"/>
          <a:stretch/>
        </p:blipFill>
        <p:spPr>
          <a:xfrm>
            <a:off x="4080128" y="882504"/>
            <a:ext cx="8169338" cy="6034449"/>
          </a:xfrm>
          <a:prstGeom prst="rect">
            <a:avLst/>
          </a:prstGeom>
        </p:spPr>
      </p:pic>
      <p:pic>
        <p:nvPicPr>
          <p:cNvPr id="78" name="Picture 77" descr="A picture containing background pattern&#10;&#10;Description automatically generated">
            <a:extLst>
              <a:ext uri="{FF2B5EF4-FFF2-40B4-BE49-F238E27FC236}">
                <a16:creationId xmlns:a16="http://schemas.microsoft.com/office/drawing/2014/main" id="{85F809F8-3E1D-954F-B567-4D737AB01E33}"/>
              </a:ext>
            </a:extLst>
          </p:cNvPr>
          <p:cNvPicPr>
            <a:picLocks noChangeAspect="1"/>
          </p:cNvPicPr>
          <p:nvPr/>
        </p:nvPicPr>
        <p:blipFill rotWithShape="1">
          <a:blip r:embed="rId4"/>
          <a:srcRect l="64097" t="10463" r="1"/>
          <a:stretch/>
        </p:blipFill>
        <p:spPr>
          <a:xfrm>
            <a:off x="7827818" y="707050"/>
            <a:ext cx="4409626" cy="6208420"/>
          </a:xfrm>
          <a:prstGeom prst="rect">
            <a:avLst/>
          </a:prstGeom>
        </p:spPr>
      </p:pic>
    </p:spTree>
    <p:extLst>
      <p:ext uri="{BB962C8B-B14F-4D97-AF65-F5344CB8AC3E}">
        <p14:creationId xmlns:p14="http://schemas.microsoft.com/office/powerpoint/2010/main" val="12509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A0F3-0460-4146-8836-0B4398568C33}"/>
              </a:ext>
            </a:extLst>
          </p:cNvPr>
          <p:cNvSpPr>
            <a:spLocks noGrp="1"/>
          </p:cNvSpPr>
          <p:nvPr>
            <p:ph type="title"/>
          </p:nvPr>
        </p:nvSpPr>
        <p:spPr>
          <a:xfrm>
            <a:off x="1003092" y="904771"/>
            <a:ext cx="10515600" cy="1325563"/>
          </a:xfrm>
        </p:spPr>
        <p:txBody>
          <a:bodyPr/>
          <a:lstStyle/>
          <a:p>
            <a:r>
              <a:rPr lang="en-GB" dirty="0"/>
              <a:t>Thank You </a:t>
            </a:r>
          </a:p>
        </p:txBody>
      </p:sp>
      <p:sp>
        <p:nvSpPr>
          <p:cNvPr id="4" name="Google Shape;223;p22">
            <a:extLst>
              <a:ext uri="{FF2B5EF4-FFF2-40B4-BE49-F238E27FC236}">
                <a16:creationId xmlns:a16="http://schemas.microsoft.com/office/drawing/2014/main" id="{FC0E3CB9-5473-9447-B7FA-9F2034E70AB2}"/>
              </a:ext>
            </a:extLst>
          </p:cNvPr>
          <p:cNvSpPr txBox="1"/>
          <p:nvPr/>
        </p:nvSpPr>
        <p:spPr>
          <a:xfrm>
            <a:off x="1003092" y="2408163"/>
            <a:ext cx="5952344" cy="1354176"/>
          </a:xfrm>
          <a:prstGeom prst="rect">
            <a:avLst/>
          </a:prstGeom>
          <a:noFill/>
          <a:ln>
            <a:noFill/>
          </a:ln>
        </p:spPr>
        <p:txBody>
          <a:bodyPr spcFirstLastPara="1" wrap="square" lIns="121900" tIns="121900" rIns="121900" bIns="121900" anchor="t" anchorCtr="0">
            <a:spAutoFit/>
          </a:bodyPr>
          <a:lstStyle/>
          <a:p>
            <a:r>
              <a:rPr lang="en" sz="2400" dirty="0">
                <a:latin typeface="Lato"/>
                <a:ea typeface="Lato"/>
                <a:cs typeface="Lato"/>
                <a:sym typeface="Lato"/>
              </a:rPr>
              <a:t>References:</a:t>
            </a:r>
            <a:endParaRPr sz="2400" dirty="0">
              <a:latin typeface="Lato"/>
              <a:ea typeface="Lato"/>
              <a:cs typeface="Lato"/>
              <a:sym typeface="Lato"/>
            </a:endParaRPr>
          </a:p>
          <a:p>
            <a:pPr marL="609585" indent="-423323">
              <a:buClr>
                <a:srgbClr val="FFFFFF"/>
              </a:buClr>
              <a:buSzPts val="1400"/>
              <a:buFont typeface="Lato"/>
              <a:buChar char="●"/>
            </a:pPr>
            <a:r>
              <a:rPr lang="en" sz="2400" dirty="0" err="1">
                <a:latin typeface="Lato"/>
                <a:ea typeface="Lato"/>
                <a:cs typeface="Lato"/>
                <a:sym typeface="Lato"/>
              </a:rPr>
              <a:t>Langman’s</a:t>
            </a:r>
            <a:r>
              <a:rPr lang="en" sz="2400" dirty="0">
                <a:latin typeface="Lato"/>
                <a:ea typeface="Lato"/>
                <a:cs typeface="Lato"/>
                <a:sym typeface="Lato"/>
              </a:rPr>
              <a:t> embryology textbook</a:t>
            </a:r>
            <a:endParaRPr sz="2400" dirty="0">
              <a:latin typeface="Lato"/>
              <a:ea typeface="Lato"/>
              <a:cs typeface="Lato"/>
              <a:sym typeface="Lato"/>
            </a:endParaRPr>
          </a:p>
          <a:p>
            <a:pPr marL="609585" indent="-423323">
              <a:buClr>
                <a:srgbClr val="FFFFFF"/>
              </a:buClr>
              <a:buSzPts val="1400"/>
              <a:buFont typeface="Lato"/>
              <a:buChar char="●"/>
            </a:pPr>
            <a:r>
              <a:rPr lang="en" sz="2400" dirty="0">
                <a:latin typeface="Lato"/>
                <a:ea typeface="Lato"/>
                <a:cs typeface="Lato"/>
                <a:sym typeface="Lato"/>
              </a:rPr>
              <a:t>Slides from </a:t>
            </a:r>
            <a:r>
              <a:rPr lang="en" sz="2400" dirty="0" err="1">
                <a:latin typeface="Lato"/>
                <a:ea typeface="Lato"/>
                <a:cs typeface="Lato"/>
                <a:sym typeface="Lato"/>
              </a:rPr>
              <a:t>moodle</a:t>
            </a:r>
            <a:r>
              <a:rPr lang="en" sz="2400" dirty="0">
                <a:latin typeface="Lato"/>
                <a:ea typeface="Lato"/>
                <a:cs typeface="Lato"/>
                <a:sym typeface="Lato"/>
              </a:rPr>
              <a:t> </a:t>
            </a:r>
            <a:endParaRPr sz="2400" dirty="0">
              <a:latin typeface="Lato"/>
              <a:ea typeface="Lato"/>
              <a:cs typeface="Lato"/>
              <a:sym typeface="Lato"/>
            </a:endParaRPr>
          </a:p>
        </p:txBody>
      </p:sp>
      <p:sp>
        <p:nvSpPr>
          <p:cNvPr id="5" name="Google Shape;222;p22">
            <a:extLst>
              <a:ext uri="{FF2B5EF4-FFF2-40B4-BE49-F238E27FC236}">
                <a16:creationId xmlns:a16="http://schemas.microsoft.com/office/drawing/2014/main" id="{8E625E8C-EC21-5A40-94A6-0DC63B5AD4C2}"/>
              </a:ext>
            </a:extLst>
          </p:cNvPr>
          <p:cNvSpPr txBox="1">
            <a:spLocks/>
          </p:cNvSpPr>
          <p:nvPr/>
        </p:nvSpPr>
        <p:spPr>
          <a:xfrm>
            <a:off x="840800" y="4304500"/>
            <a:ext cx="10524000" cy="1698800"/>
          </a:xfrm>
          <a:prstGeom prst="rect">
            <a:avLst/>
          </a:prstGeom>
        </p:spPr>
        <p:txBody>
          <a:bodyPr spcFirstLastPara="1" vert="horz" wrap="square" lIns="121900" tIns="121900" rIns="121900" bIns="121900" rtlCol="0" anchor="b" anchorCtr="0">
            <a:normAutofit/>
          </a:bodyPr>
          <a:lst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333"/>
              </a:spcBef>
            </a:pPr>
            <a:r>
              <a:rPr lang="en-GB" dirty="0"/>
              <a:t>Email: mzyss46@nottingham.ac.uk</a:t>
            </a:r>
          </a:p>
        </p:txBody>
      </p:sp>
    </p:spTree>
    <p:extLst>
      <p:ext uri="{BB962C8B-B14F-4D97-AF65-F5344CB8AC3E}">
        <p14:creationId xmlns:p14="http://schemas.microsoft.com/office/powerpoint/2010/main" val="220475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E8547FF-F077-9C47-B5DC-289B0BCC1DC6}"/>
              </a:ext>
            </a:extLst>
          </p:cNvPr>
          <p:cNvPicPr>
            <a:picLocks noChangeAspect="1"/>
          </p:cNvPicPr>
          <p:nvPr/>
        </p:nvPicPr>
        <p:blipFill rotWithShape="1">
          <a:blip r:embed="rId3"/>
          <a:srcRect b="20785"/>
          <a:stretch/>
        </p:blipFill>
        <p:spPr>
          <a:xfrm>
            <a:off x="-17930" y="0"/>
            <a:ext cx="12236727" cy="6858000"/>
          </a:xfrm>
          <a:prstGeom prst="rect">
            <a:avLst/>
          </a:prstGeom>
        </p:spPr>
      </p:pic>
      <p:sp>
        <p:nvSpPr>
          <p:cNvPr id="2" name="Title 1">
            <a:extLst>
              <a:ext uri="{FF2B5EF4-FFF2-40B4-BE49-F238E27FC236}">
                <a16:creationId xmlns:a16="http://schemas.microsoft.com/office/drawing/2014/main" id="{53DD6CB0-7207-DB46-A5F7-2911C8B7A5E4}"/>
              </a:ext>
            </a:extLst>
          </p:cNvPr>
          <p:cNvSpPr>
            <a:spLocks noGrp="1"/>
          </p:cNvSpPr>
          <p:nvPr>
            <p:ph type="title"/>
          </p:nvPr>
        </p:nvSpPr>
        <p:spPr>
          <a:xfrm>
            <a:off x="8413279" y="5406931"/>
            <a:ext cx="3733800" cy="1325563"/>
          </a:xfrm>
        </p:spPr>
        <p:txBody>
          <a:bodyPr/>
          <a:lstStyle/>
          <a:p>
            <a:r>
              <a:rPr lang="en-GB" dirty="0"/>
              <a:t>Implantation</a:t>
            </a:r>
          </a:p>
        </p:txBody>
      </p:sp>
      <p:sp>
        <p:nvSpPr>
          <p:cNvPr id="7" name="Rectangle 6">
            <a:extLst>
              <a:ext uri="{FF2B5EF4-FFF2-40B4-BE49-F238E27FC236}">
                <a16:creationId xmlns:a16="http://schemas.microsoft.com/office/drawing/2014/main" id="{4ADE60D1-DEA5-DF4E-8248-5538CFEAE766}"/>
              </a:ext>
            </a:extLst>
          </p:cNvPr>
          <p:cNvSpPr/>
          <p:nvPr/>
        </p:nvSpPr>
        <p:spPr>
          <a:xfrm>
            <a:off x="2241755" y="5377435"/>
            <a:ext cx="1209368" cy="3449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3EEE9B1-0537-474A-A3F6-ED4FDB0C9000}"/>
              </a:ext>
            </a:extLst>
          </p:cNvPr>
          <p:cNvSpPr/>
          <p:nvPr/>
        </p:nvSpPr>
        <p:spPr>
          <a:xfrm>
            <a:off x="2674373" y="3568298"/>
            <a:ext cx="776750" cy="9447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386E8D0-480A-8542-BD66-3A87980D1063}"/>
              </a:ext>
            </a:extLst>
          </p:cNvPr>
          <p:cNvSpPr/>
          <p:nvPr/>
        </p:nvSpPr>
        <p:spPr>
          <a:xfrm>
            <a:off x="4060721" y="3171738"/>
            <a:ext cx="1027472" cy="5006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58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17BA-50D9-9940-9BB2-EEA18DB410BC}"/>
              </a:ext>
            </a:extLst>
          </p:cNvPr>
          <p:cNvSpPr>
            <a:spLocks noGrp="1"/>
          </p:cNvSpPr>
          <p:nvPr>
            <p:ph type="title"/>
          </p:nvPr>
        </p:nvSpPr>
        <p:spPr/>
        <p:txBody>
          <a:bodyPr/>
          <a:lstStyle/>
          <a:p>
            <a:r>
              <a:rPr lang="en-GB" dirty="0"/>
              <a:t>Gastrulation</a:t>
            </a:r>
          </a:p>
        </p:txBody>
      </p:sp>
      <p:pic>
        <p:nvPicPr>
          <p:cNvPr id="3" name="Picture 2" descr="Diagram&#10;&#10;Description automatically generated">
            <a:extLst>
              <a:ext uri="{FF2B5EF4-FFF2-40B4-BE49-F238E27FC236}">
                <a16:creationId xmlns:a16="http://schemas.microsoft.com/office/drawing/2014/main" id="{046D9ADD-AB7A-D343-8AD4-793976F1BBD7}"/>
              </a:ext>
            </a:extLst>
          </p:cNvPr>
          <p:cNvPicPr/>
          <p:nvPr/>
        </p:nvPicPr>
        <p:blipFill rotWithShape="1">
          <a:blip r:embed="rId3" cstate="print">
            <a:extLst>
              <a:ext uri="{28A0092B-C50C-407E-A947-70E740481C1C}">
                <a14:useLocalDpi xmlns:a14="http://schemas.microsoft.com/office/drawing/2010/main" val="0"/>
              </a:ext>
            </a:extLst>
          </a:blip>
          <a:srcRect l="-1" r="1287" b="45276"/>
          <a:stretch/>
        </p:blipFill>
        <p:spPr>
          <a:xfrm>
            <a:off x="1162664" y="2263921"/>
            <a:ext cx="4338484" cy="3960794"/>
          </a:xfrm>
          <a:prstGeom prst="rect">
            <a:avLst/>
          </a:prstGeom>
        </p:spPr>
      </p:pic>
      <p:pic>
        <p:nvPicPr>
          <p:cNvPr id="4" name="Picture 3" descr="Diagram&#10;&#10;Description automatically generated">
            <a:extLst>
              <a:ext uri="{FF2B5EF4-FFF2-40B4-BE49-F238E27FC236}">
                <a16:creationId xmlns:a16="http://schemas.microsoft.com/office/drawing/2014/main" id="{8156D831-8D1F-C147-BC05-E88A327F418C}"/>
              </a:ext>
            </a:extLst>
          </p:cNvPr>
          <p:cNvPicPr/>
          <p:nvPr/>
        </p:nvPicPr>
        <p:blipFill rotWithShape="1">
          <a:blip r:embed="rId3" cstate="print">
            <a:extLst>
              <a:ext uri="{28A0092B-C50C-407E-A947-70E740481C1C}">
                <a14:useLocalDpi xmlns:a14="http://schemas.microsoft.com/office/drawing/2010/main" val="0"/>
              </a:ext>
            </a:extLst>
          </a:blip>
          <a:srcRect t="56698" r="10515"/>
          <a:stretch/>
        </p:blipFill>
        <p:spPr>
          <a:xfrm>
            <a:off x="6440132" y="2176326"/>
            <a:ext cx="4913668" cy="4135984"/>
          </a:xfrm>
          <a:prstGeom prst="rect">
            <a:avLst/>
          </a:prstGeom>
        </p:spPr>
      </p:pic>
    </p:spTree>
    <p:extLst>
      <p:ext uri="{BB962C8B-B14F-4D97-AF65-F5344CB8AC3E}">
        <p14:creationId xmlns:p14="http://schemas.microsoft.com/office/powerpoint/2010/main" val="82564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973A72-9F17-F643-A6D5-5E1A06BB8A44}"/>
              </a:ext>
            </a:extLst>
          </p:cNvPr>
          <p:cNvSpPr txBox="1"/>
          <p:nvPr/>
        </p:nvSpPr>
        <p:spPr>
          <a:xfrm>
            <a:off x="4800600" y="723900"/>
            <a:ext cx="2590800" cy="461665"/>
          </a:xfrm>
          <a:prstGeom prst="rect">
            <a:avLst/>
          </a:prstGeom>
          <a:noFill/>
        </p:spPr>
        <p:txBody>
          <a:bodyPr wrap="square" rtlCol="0">
            <a:spAutoFit/>
          </a:bodyPr>
          <a:lstStyle/>
          <a:p>
            <a:pPr algn="ctr"/>
            <a:r>
              <a:rPr lang="en-GB" sz="2400" b="1" dirty="0"/>
              <a:t>SPERM + EGG</a:t>
            </a:r>
          </a:p>
        </p:txBody>
      </p:sp>
      <p:sp>
        <p:nvSpPr>
          <p:cNvPr id="5" name="TextBox 4">
            <a:extLst>
              <a:ext uri="{FF2B5EF4-FFF2-40B4-BE49-F238E27FC236}">
                <a16:creationId xmlns:a16="http://schemas.microsoft.com/office/drawing/2014/main" id="{5A327CC8-1F68-5743-9BAE-B8264A1C79F2}"/>
              </a:ext>
            </a:extLst>
          </p:cNvPr>
          <p:cNvSpPr txBox="1"/>
          <p:nvPr/>
        </p:nvSpPr>
        <p:spPr>
          <a:xfrm>
            <a:off x="4800600" y="1663700"/>
            <a:ext cx="2590800" cy="461665"/>
          </a:xfrm>
          <a:prstGeom prst="rect">
            <a:avLst/>
          </a:prstGeom>
          <a:noFill/>
        </p:spPr>
        <p:txBody>
          <a:bodyPr wrap="square" rtlCol="0">
            <a:spAutoFit/>
          </a:bodyPr>
          <a:lstStyle/>
          <a:p>
            <a:pPr algn="ctr"/>
            <a:r>
              <a:rPr lang="en-GB" sz="2400" b="1" dirty="0"/>
              <a:t>ZYGOTE</a:t>
            </a:r>
          </a:p>
        </p:txBody>
      </p:sp>
      <p:sp>
        <p:nvSpPr>
          <p:cNvPr id="6" name="TextBox 5">
            <a:extLst>
              <a:ext uri="{FF2B5EF4-FFF2-40B4-BE49-F238E27FC236}">
                <a16:creationId xmlns:a16="http://schemas.microsoft.com/office/drawing/2014/main" id="{F8D62695-2DFE-9B48-B2B3-3D4FDDD5FA4E}"/>
              </a:ext>
            </a:extLst>
          </p:cNvPr>
          <p:cNvSpPr txBox="1"/>
          <p:nvPr/>
        </p:nvSpPr>
        <p:spPr>
          <a:xfrm>
            <a:off x="4800600" y="2603500"/>
            <a:ext cx="2590800" cy="461665"/>
          </a:xfrm>
          <a:prstGeom prst="rect">
            <a:avLst/>
          </a:prstGeom>
          <a:noFill/>
        </p:spPr>
        <p:txBody>
          <a:bodyPr wrap="square" rtlCol="0">
            <a:spAutoFit/>
          </a:bodyPr>
          <a:lstStyle/>
          <a:p>
            <a:pPr algn="ctr"/>
            <a:r>
              <a:rPr lang="en-GB" sz="2400" b="1" dirty="0"/>
              <a:t>MORULA</a:t>
            </a:r>
          </a:p>
        </p:txBody>
      </p:sp>
      <p:sp>
        <p:nvSpPr>
          <p:cNvPr id="7" name="TextBox 6">
            <a:extLst>
              <a:ext uri="{FF2B5EF4-FFF2-40B4-BE49-F238E27FC236}">
                <a16:creationId xmlns:a16="http://schemas.microsoft.com/office/drawing/2014/main" id="{FA805038-4415-174E-967C-F908D2A32694}"/>
              </a:ext>
            </a:extLst>
          </p:cNvPr>
          <p:cNvSpPr txBox="1"/>
          <p:nvPr/>
        </p:nvSpPr>
        <p:spPr>
          <a:xfrm>
            <a:off x="4800600" y="3541068"/>
            <a:ext cx="2590800" cy="461665"/>
          </a:xfrm>
          <a:prstGeom prst="rect">
            <a:avLst/>
          </a:prstGeom>
          <a:noFill/>
        </p:spPr>
        <p:txBody>
          <a:bodyPr wrap="square" rtlCol="0">
            <a:spAutoFit/>
          </a:bodyPr>
          <a:lstStyle/>
          <a:p>
            <a:pPr algn="ctr"/>
            <a:r>
              <a:rPr lang="en-GB" sz="2400" b="1" dirty="0"/>
              <a:t>BLASTOCYST</a:t>
            </a:r>
          </a:p>
        </p:txBody>
      </p:sp>
      <p:sp>
        <p:nvSpPr>
          <p:cNvPr id="8" name="TextBox 7">
            <a:extLst>
              <a:ext uri="{FF2B5EF4-FFF2-40B4-BE49-F238E27FC236}">
                <a16:creationId xmlns:a16="http://schemas.microsoft.com/office/drawing/2014/main" id="{62C599FD-95E7-F24F-B28C-FD0E37C74F28}"/>
              </a:ext>
            </a:extLst>
          </p:cNvPr>
          <p:cNvSpPr txBox="1"/>
          <p:nvPr/>
        </p:nvSpPr>
        <p:spPr>
          <a:xfrm>
            <a:off x="952500" y="5517802"/>
            <a:ext cx="2590800" cy="461665"/>
          </a:xfrm>
          <a:prstGeom prst="rect">
            <a:avLst/>
          </a:prstGeom>
          <a:noFill/>
        </p:spPr>
        <p:txBody>
          <a:bodyPr wrap="square" rtlCol="0">
            <a:spAutoFit/>
          </a:bodyPr>
          <a:lstStyle/>
          <a:p>
            <a:pPr algn="ctr"/>
            <a:r>
              <a:rPr lang="en-GB" sz="2400" b="1" dirty="0"/>
              <a:t>SYNCTIO-</a:t>
            </a:r>
          </a:p>
        </p:txBody>
      </p:sp>
      <p:sp>
        <p:nvSpPr>
          <p:cNvPr id="9" name="TextBox 8">
            <a:extLst>
              <a:ext uri="{FF2B5EF4-FFF2-40B4-BE49-F238E27FC236}">
                <a16:creationId xmlns:a16="http://schemas.microsoft.com/office/drawing/2014/main" id="{F7921BBD-C9C3-5248-9CA6-80D3407D0DEE}"/>
              </a:ext>
            </a:extLst>
          </p:cNvPr>
          <p:cNvSpPr txBox="1"/>
          <p:nvPr/>
        </p:nvSpPr>
        <p:spPr>
          <a:xfrm>
            <a:off x="2349500" y="4529435"/>
            <a:ext cx="2590800" cy="461665"/>
          </a:xfrm>
          <a:prstGeom prst="rect">
            <a:avLst/>
          </a:prstGeom>
          <a:noFill/>
        </p:spPr>
        <p:txBody>
          <a:bodyPr wrap="square" rtlCol="0">
            <a:spAutoFit/>
          </a:bodyPr>
          <a:lstStyle/>
          <a:p>
            <a:pPr algn="ctr"/>
            <a:r>
              <a:rPr lang="en-GB" sz="2400" b="1" dirty="0"/>
              <a:t>TROPHOBLAST</a:t>
            </a:r>
          </a:p>
        </p:txBody>
      </p:sp>
      <p:sp>
        <p:nvSpPr>
          <p:cNvPr id="11" name="TextBox 10">
            <a:extLst>
              <a:ext uri="{FF2B5EF4-FFF2-40B4-BE49-F238E27FC236}">
                <a16:creationId xmlns:a16="http://schemas.microsoft.com/office/drawing/2014/main" id="{1E15901E-C124-B44D-98BD-988B7421D573}"/>
              </a:ext>
            </a:extLst>
          </p:cNvPr>
          <p:cNvSpPr txBox="1"/>
          <p:nvPr/>
        </p:nvSpPr>
        <p:spPr>
          <a:xfrm>
            <a:off x="6032500" y="5517802"/>
            <a:ext cx="2590800" cy="461665"/>
          </a:xfrm>
          <a:prstGeom prst="rect">
            <a:avLst/>
          </a:prstGeom>
          <a:noFill/>
        </p:spPr>
        <p:txBody>
          <a:bodyPr wrap="square" rtlCol="0">
            <a:spAutoFit/>
          </a:bodyPr>
          <a:lstStyle/>
          <a:p>
            <a:pPr algn="ctr"/>
            <a:r>
              <a:rPr lang="en-GB" sz="2400" b="1" dirty="0"/>
              <a:t>HYPOBLAST</a:t>
            </a:r>
          </a:p>
        </p:txBody>
      </p:sp>
      <p:sp>
        <p:nvSpPr>
          <p:cNvPr id="12" name="TextBox 11">
            <a:extLst>
              <a:ext uri="{FF2B5EF4-FFF2-40B4-BE49-F238E27FC236}">
                <a16:creationId xmlns:a16="http://schemas.microsoft.com/office/drawing/2014/main" id="{91B4A53A-AAE1-3E4F-929D-2E838AB838BD}"/>
              </a:ext>
            </a:extLst>
          </p:cNvPr>
          <p:cNvSpPr txBox="1"/>
          <p:nvPr/>
        </p:nvSpPr>
        <p:spPr>
          <a:xfrm>
            <a:off x="7251700" y="4550717"/>
            <a:ext cx="2590800" cy="461665"/>
          </a:xfrm>
          <a:prstGeom prst="rect">
            <a:avLst/>
          </a:prstGeom>
          <a:noFill/>
        </p:spPr>
        <p:txBody>
          <a:bodyPr wrap="square" rtlCol="0">
            <a:spAutoFit/>
          </a:bodyPr>
          <a:lstStyle/>
          <a:p>
            <a:pPr algn="ctr"/>
            <a:r>
              <a:rPr lang="en-GB" sz="2400" b="1" dirty="0"/>
              <a:t>EMBRYOBLAST</a:t>
            </a:r>
          </a:p>
        </p:txBody>
      </p:sp>
      <p:sp>
        <p:nvSpPr>
          <p:cNvPr id="13" name="TextBox 12">
            <a:extLst>
              <a:ext uri="{FF2B5EF4-FFF2-40B4-BE49-F238E27FC236}">
                <a16:creationId xmlns:a16="http://schemas.microsoft.com/office/drawing/2014/main" id="{20D599C9-224B-D748-8E88-59905F0800F5}"/>
              </a:ext>
            </a:extLst>
          </p:cNvPr>
          <p:cNvSpPr txBox="1"/>
          <p:nvPr/>
        </p:nvSpPr>
        <p:spPr>
          <a:xfrm>
            <a:off x="3543300" y="5517802"/>
            <a:ext cx="2590800" cy="461665"/>
          </a:xfrm>
          <a:prstGeom prst="rect">
            <a:avLst/>
          </a:prstGeom>
          <a:noFill/>
        </p:spPr>
        <p:txBody>
          <a:bodyPr wrap="square" rtlCol="0">
            <a:spAutoFit/>
          </a:bodyPr>
          <a:lstStyle/>
          <a:p>
            <a:pPr algn="ctr"/>
            <a:r>
              <a:rPr lang="en-GB" sz="2400" b="1" dirty="0"/>
              <a:t>CYTO-</a:t>
            </a:r>
          </a:p>
        </p:txBody>
      </p:sp>
      <p:sp>
        <p:nvSpPr>
          <p:cNvPr id="14" name="TextBox 13">
            <a:extLst>
              <a:ext uri="{FF2B5EF4-FFF2-40B4-BE49-F238E27FC236}">
                <a16:creationId xmlns:a16="http://schemas.microsoft.com/office/drawing/2014/main" id="{88BF4778-194D-3645-885E-C385501A0A41}"/>
              </a:ext>
            </a:extLst>
          </p:cNvPr>
          <p:cNvSpPr txBox="1"/>
          <p:nvPr/>
        </p:nvSpPr>
        <p:spPr>
          <a:xfrm>
            <a:off x="8445500" y="5502868"/>
            <a:ext cx="2590800" cy="461665"/>
          </a:xfrm>
          <a:prstGeom prst="rect">
            <a:avLst/>
          </a:prstGeom>
          <a:noFill/>
        </p:spPr>
        <p:txBody>
          <a:bodyPr wrap="square" rtlCol="0">
            <a:spAutoFit/>
          </a:bodyPr>
          <a:lstStyle/>
          <a:p>
            <a:pPr algn="ctr"/>
            <a:r>
              <a:rPr lang="en-GB" sz="2400" b="1" dirty="0"/>
              <a:t>EPIBLAST</a:t>
            </a:r>
          </a:p>
        </p:txBody>
      </p:sp>
      <p:sp>
        <p:nvSpPr>
          <p:cNvPr id="17" name="Down Arrow 16">
            <a:extLst>
              <a:ext uri="{FF2B5EF4-FFF2-40B4-BE49-F238E27FC236}">
                <a16:creationId xmlns:a16="http://schemas.microsoft.com/office/drawing/2014/main" id="{20B4C906-9BCE-1340-815E-347F6828FC1D}"/>
              </a:ext>
            </a:extLst>
          </p:cNvPr>
          <p:cNvSpPr/>
          <p:nvPr/>
        </p:nvSpPr>
        <p:spPr>
          <a:xfrm>
            <a:off x="5981700" y="1185565"/>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a:extLst>
              <a:ext uri="{FF2B5EF4-FFF2-40B4-BE49-F238E27FC236}">
                <a16:creationId xmlns:a16="http://schemas.microsoft.com/office/drawing/2014/main" id="{A9DDD1E9-C3C5-E541-80D0-2C39D2B5F134}"/>
              </a:ext>
            </a:extLst>
          </p:cNvPr>
          <p:cNvSpPr/>
          <p:nvPr/>
        </p:nvSpPr>
        <p:spPr>
          <a:xfrm>
            <a:off x="6000750" y="2164581"/>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a:extLst>
              <a:ext uri="{FF2B5EF4-FFF2-40B4-BE49-F238E27FC236}">
                <a16:creationId xmlns:a16="http://schemas.microsoft.com/office/drawing/2014/main" id="{A4AF5555-09BF-074C-8EF6-8E83FA3020C1}"/>
              </a:ext>
            </a:extLst>
          </p:cNvPr>
          <p:cNvSpPr/>
          <p:nvPr/>
        </p:nvSpPr>
        <p:spPr>
          <a:xfrm>
            <a:off x="5981700" y="3104170"/>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a:extLst>
              <a:ext uri="{FF2B5EF4-FFF2-40B4-BE49-F238E27FC236}">
                <a16:creationId xmlns:a16="http://schemas.microsoft.com/office/drawing/2014/main" id="{05F45E6D-A5FB-D549-8F1E-FA4A1835CF5F}"/>
              </a:ext>
            </a:extLst>
          </p:cNvPr>
          <p:cNvSpPr/>
          <p:nvPr/>
        </p:nvSpPr>
        <p:spPr>
          <a:xfrm rot="2861058">
            <a:off x="4540400" y="3941014"/>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a:extLst>
              <a:ext uri="{FF2B5EF4-FFF2-40B4-BE49-F238E27FC236}">
                <a16:creationId xmlns:a16="http://schemas.microsoft.com/office/drawing/2014/main" id="{C3418F3A-B150-4E45-9C1C-12806BB74EA4}"/>
              </a:ext>
            </a:extLst>
          </p:cNvPr>
          <p:cNvSpPr/>
          <p:nvPr/>
        </p:nvSpPr>
        <p:spPr>
          <a:xfrm rot="18858642">
            <a:off x="7258049" y="3938143"/>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a:extLst>
              <a:ext uri="{FF2B5EF4-FFF2-40B4-BE49-F238E27FC236}">
                <a16:creationId xmlns:a16="http://schemas.microsoft.com/office/drawing/2014/main" id="{2C67E735-C551-B443-AEDA-5914B1AD7CBA}"/>
              </a:ext>
            </a:extLst>
          </p:cNvPr>
          <p:cNvSpPr/>
          <p:nvPr/>
        </p:nvSpPr>
        <p:spPr>
          <a:xfrm rot="2580919">
            <a:off x="2960264" y="4960835"/>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a:extLst>
              <a:ext uri="{FF2B5EF4-FFF2-40B4-BE49-F238E27FC236}">
                <a16:creationId xmlns:a16="http://schemas.microsoft.com/office/drawing/2014/main" id="{1420166E-ABF1-3744-8D84-CFB468D68C8D}"/>
              </a:ext>
            </a:extLst>
          </p:cNvPr>
          <p:cNvSpPr/>
          <p:nvPr/>
        </p:nvSpPr>
        <p:spPr>
          <a:xfrm rot="18858642">
            <a:off x="4057498" y="4945663"/>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a:extLst>
              <a:ext uri="{FF2B5EF4-FFF2-40B4-BE49-F238E27FC236}">
                <a16:creationId xmlns:a16="http://schemas.microsoft.com/office/drawing/2014/main" id="{B3F624C7-BA3F-A44D-889B-BC7EC169C67D}"/>
              </a:ext>
            </a:extLst>
          </p:cNvPr>
          <p:cNvSpPr/>
          <p:nvPr/>
        </p:nvSpPr>
        <p:spPr>
          <a:xfrm rot="2580919">
            <a:off x="7852946" y="4974491"/>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a:extLst>
              <a:ext uri="{FF2B5EF4-FFF2-40B4-BE49-F238E27FC236}">
                <a16:creationId xmlns:a16="http://schemas.microsoft.com/office/drawing/2014/main" id="{83161359-4E58-C140-9B49-2A2E35BAC595}"/>
              </a:ext>
            </a:extLst>
          </p:cNvPr>
          <p:cNvSpPr/>
          <p:nvPr/>
        </p:nvSpPr>
        <p:spPr>
          <a:xfrm rot="18858642">
            <a:off x="8950180" y="4959319"/>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F8552DB-1509-1641-9CBB-85FBF55E2196}"/>
              </a:ext>
            </a:extLst>
          </p:cNvPr>
          <p:cNvSpPr/>
          <p:nvPr/>
        </p:nvSpPr>
        <p:spPr>
          <a:xfrm>
            <a:off x="8819309" y="5499100"/>
            <a:ext cx="1837397" cy="519099"/>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96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3" grpId="0"/>
      <p:bldP spid="14" grpId="0"/>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D1CA3-7FA5-584C-8EF6-99883CE58B20}"/>
              </a:ext>
            </a:extLst>
          </p:cNvPr>
          <p:cNvSpPr txBox="1"/>
          <p:nvPr/>
        </p:nvSpPr>
        <p:spPr>
          <a:xfrm>
            <a:off x="4800600" y="723900"/>
            <a:ext cx="2590800" cy="461665"/>
          </a:xfrm>
          <a:prstGeom prst="rect">
            <a:avLst/>
          </a:prstGeom>
          <a:noFill/>
        </p:spPr>
        <p:txBody>
          <a:bodyPr wrap="square" rtlCol="0">
            <a:spAutoFit/>
          </a:bodyPr>
          <a:lstStyle/>
          <a:p>
            <a:pPr algn="ctr"/>
            <a:r>
              <a:rPr lang="en-GB" sz="2400" b="1" dirty="0"/>
              <a:t>EPIBLAST</a:t>
            </a:r>
          </a:p>
        </p:txBody>
      </p:sp>
      <p:sp>
        <p:nvSpPr>
          <p:cNvPr id="5" name="Down Arrow 4">
            <a:extLst>
              <a:ext uri="{FF2B5EF4-FFF2-40B4-BE49-F238E27FC236}">
                <a16:creationId xmlns:a16="http://schemas.microsoft.com/office/drawing/2014/main" id="{73B1D520-FB9C-3746-BB29-C9FFE6B1E91C}"/>
              </a:ext>
            </a:extLst>
          </p:cNvPr>
          <p:cNvSpPr/>
          <p:nvPr/>
        </p:nvSpPr>
        <p:spPr>
          <a:xfrm>
            <a:off x="5962650" y="1185565"/>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A61036CD-094D-CA4E-A83F-3FD02A2E0247}"/>
              </a:ext>
            </a:extLst>
          </p:cNvPr>
          <p:cNvSpPr txBox="1"/>
          <p:nvPr/>
        </p:nvSpPr>
        <p:spPr>
          <a:xfrm>
            <a:off x="-152400" y="2588220"/>
            <a:ext cx="2590800" cy="461665"/>
          </a:xfrm>
          <a:prstGeom prst="rect">
            <a:avLst/>
          </a:prstGeom>
          <a:noFill/>
        </p:spPr>
        <p:txBody>
          <a:bodyPr wrap="square" rtlCol="0">
            <a:spAutoFit/>
          </a:bodyPr>
          <a:lstStyle/>
          <a:p>
            <a:pPr algn="ctr"/>
            <a:r>
              <a:rPr lang="en-GB" sz="2400" b="1" dirty="0"/>
              <a:t>ENDODERM</a:t>
            </a:r>
          </a:p>
        </p:txBody>
      </p:sp>
      <p:sp>
        <p:nvSpPr>
          <p:cNvPr id="7" name="TextBox 6">
            <a:extLst>
              <a:ext uri="{FF2B5EF4-FFF2-40B4-BE49-F238E27FC236}">
                <a16:creationId xmlns:a16="http://schemas.microsoft.com/office/drawing/2014/main" id="{65873380-D369-2D43-932B-8F8F929EBCAD}"/>
              </a:ext>
            </a:extLst>
          </p:cNvPr>
          <p:cNvSpPr txBox="1"/>
          <p:nvPr/>
        </p:nvSpPr>
        <p:spPr>
          <a:xfrm>
            <a:off x="4591050" y="1682818"/>
            <a:ext cx="3009900" cy="461665"/>
          </a:xfrm>
          <a:prstGeom prst="rect">
            <a:avLst/>
          </a:prstGeom>
          <a:noFill/>
        </p:spPr>
        <p:txBody>
          <a:bodyPr wrap="square" rtlCol="0">
            <a:spAutoFit/>
          </a:bodyPr>
          <a:lstStyle/>
          <a:p>
            <a:pPr algn="ctr"/>
            <a:r>
              <a:rPr lang="en-GB" sz="2400" b="1" dirty="0"/>
              <a:t>PRIMITIVE STREAK</a:t>
            </a:r>
          </a:p>
        </p:txBody>
      </p:sp>
      <p:sp>
        <p:nvSpPr>
          <p:cNvPr id="8" name="TextBox 7">
            <a:extLst>
              <a:ext uri="{FF2B5EF4-FFF2-40B4-BE49-F238E27FC236}">
                <a16:creationId xmlns:a16="http://schemas.microsoft.com/office/drawing/2014/main" id="{A0BF47C5-19F4-F34D-991D-FD4BCC717C1A}"/>
              </a:ext>
            </a:extLst>
          </p:cNvPr>
          <p:cNvSpPr txBox="1"/>
          <p:nvPr/>
        </p:nvSpPr>
        <p:spPr>
          <a:xfrm>
            <a:off x="2921000" y="3760436"/>
            <a:ext cx="2590800" cy="400110"/>
          </a:xfrm>
          <a:prstGeom prst="rect">
            <a:avLst/>
          </a:prstGeom>
          <a:noFill/>
        </p:spPr>
        <p:txBody>
          <a:bodyPr wrap="square" rtlCol="0">
            <a:spAutoFit/>
          </a:bodyPr>
          <a:lstStyle/>
          <a:p>
            <a:pPr algn="ctr"/>
            <a:r>
              <a:rPr lang="en-GB" sz="2000" b="1" dirty="0"/>
              <a:t>PARAXIAL</a:t>
            </a:r>
          </a:p>
        </p:txBody>
      </p:sp>
      <p:sp>
        <p:nvSpPr>
          <p:cNvPr id="9" name="TextBox 8">
            <a:extLst>
              <a:ext uri="{FF2B5EF4-FFF2-40B4-BE49-F238E27FC236}">
                <a16:creationId xmlns:a16="http://schemas.microsoft.com/office/drawing/2014/main" id="{9DEFFEAE-DD82-BA47-AF54-059A2CA48740}"/>
              </a:ext>
            </a:extLst>
          </p:cNvPr>
          <p:cNvSpPr txBox="1"/>
          <p:nvPr/>
        </p:nvSpPr>
        <p:spPr>
          <a:xfrm>
            <a:off x="9620250" y="2592337"/>
            <a:ext cx="2590800" cy="461665"/>
          </a:xfrm>
          <a:prstGeom prst="rect">
            <a:avLst/>
          </a:prstGeom>
          <a:noFill/>
        </p:spPr>
        <p:txBody>
          <a:bodyPr wrap="square" rtlCol="0">
            <a:spAutoFit/>
          </a:bodyPr>
          <a:lstStyle/>
          <a:p>
            <a:pPr algn="ctr"/>
            <a:r>
              <a:rPr lang="en-GB" sz="2400" b="1" dirty="0"/>
              <a:t>ECTODERM</a:t>
            </a:r>
          </a:p>
        </p:txBody>
      </p:sp>
      <p:sp>
        <p:nvSpPr>
          <p:cNvPr id="10" name="TextBox 9">
            <a:extLst>
              <a:ext uri="{FF2B5EF4-FFF2-40B4-BE49-F238E27FC236}">
                <a16:creationId xmlns:a16="http://schemas.microsoft.com/office/drawing/2014/main" id="{EA2E1F9E-90FD-CC41-91C9-468F831CB034}"/>
              </a:ext>
            </a:extLst>
          </p:cNvPr>
          <p:cNvSpPr txBox="1"/>
          <p:nvPr/>
        </p:nvSpPr>
        <p:spPr>
          <a:xfrm>
            <a:off x="4800600" y="4937492"/>
            <a:ext cx="2590800" cy="707886"/>
          </a:xfrm>
          <a:prstGeom prst="rect">
            <a:avLst/>
          </a:prstGeom>
          <a:noFill/>
        </p:spPr>
        <p:txBody>
          <a:bodyPr wrap="square" rtlCol="0">
            <a:spAutoFit/>
          </a:bodyPr>
          <a:lstStyle/>
          <a:p>
            <a:pPr algn="ctr"/>
            <a:r>
              <a:rPr lang="en-GB" sz="2000" b="1" dirty="0"/>
              <a:t>NEPHROTOME</a:t>
            </a:r>
          </a:p>
          <a:p>
            <a:pPr algn="ctr"/>
            <a:r>
              <a:rPr lang="en-GB" sz="2000" dirty="0"/>
              <a:t>(urogenital)</a:t>
            </a:r>
          </a:p>
        </p:txBody>
      </p:sp>
      <p:sp>
        <p:nvSpPr>
          <p:cNvPr id="11" name="TextBox 10">
            <a:extLst>
              <a:ext uri="{FF2B5EF4-FFF2-40B4-BE49-F238E27FC236}">
                <a16:creationId xmlns:a16="http://schemas.microsoft.com/office/drawing/2014/main" id="{D38FD436-C14B-7547-8AD5-3896ED248B24}"/>
              </a:ext>
            </a:extLst>
          </p:cNvPr>
          <p:cNvSpPr txBox="1"/>
          <p:nvPr/>
        </p:nvSpPr>
        <p:spPr>
          <a:xfrm>
            <a:off x="4800600" y="2588220"/>
            <a:ext cx="2590800" cy="461665"/>
          </a:xfrm>
          <a:prstGeom prst="rect">
            <a:avLst/>
          </a:prstGeom>
          <a:noFill/>
        </p:spPr>
        <p:txBody>
          <a:bodyPr wrap="square" rtlCol="0">
            <a:spAutoFit/>
          </a:bodyPr>
          <a:lstStyle/>
          <a:p>
            <a:pPr algn="ctr"/>
            <a:r>
              <a:rPr lang="en-GB" sz="2400" b="1" dirty="0"/>
              <a:t>MESODERM</a:t>
            </a:r>
          </a:p>
        </p:txBody>
      </p:sp>
      <p:sp>
        <p:nvSpPr>
          <p:cNvPr id="12" name="TextBox 11">
            <a:extLst>
              <a:ext uri="{FF2B5EF4-FFF2-40B4-BE49-F238E27FC236}">
                <a16:creationId xmlns:a16="http://schemas.microsoft.com/office/drawing/2014/main" id="{8412B22D-343E-6244-B0FB-FE4A566B596C}"/>
              </a:ext>
            </a:extLst>
          </p:cNvPr>
          <p:cNvSpPr txBox="1"/>
          <p:nvPr/>
        </p:nvSpPr>
        <p:spPr>
          <a:xfrm>
            <a:off x="10248900" y="4542379"/>
            <a:ext cx="2590800" cy="1015663"/>
          </a:xfrm>
          <a:prstGeom prst="rect">
            <a:avLst/>
          </a:prstGeom>
          <a:noFill/>
        </p:spPr>
        <p:txBody>
          <a:bodyPr wrap="square" rtlCol="0">
            <a:spAutoFit/>
          </a:bodyPr>
          <a:lstStyle/>
          <a:p>
            <a:pPr algn="ctr"/>
            <a:r>
              <a:rPr lang="en-GB" sz="2000" b="1" dirty="0"/>
              <a:t>NEURAL</a:t>
            </a:r>
          </a:p>
          <a:p>
            <a:pPr algn="ctr"/>
            <a:r>
              <a:rPr lang="en-GB" sz="2000" b="1" dirty="0"/>
              <a:t>CREST</a:t>
            </a:r>
          </a:p>
          <a:p>
            <a:pPr algn="ctr"/>
            <a:r>
              <a:rPr lang="en-GB" sz="2000" dirty="0"/>
              <a:t>(PNS)</a:t>
            </a:r>
          </a:p>
        </p:txBody>
      </p:sp>
      <p:sp>
        <p:nvSpPr>
          <p:cNvPr id="13" name="TextBox 12">
            <a:extLst>
              <a:ext uri="{FF2B5EF4-FFF2-40B4-BE49-F238E27FC236}">
                <a16:creationId xmlns:a16="http://schemas.microsoft.com/office/drawing/2014/main" id="{1C4AB42D-B2EE-FD45-853B-FA6CC6C8DA8F}"/>
              </a:ext>
            </a:extLst>
          </p:cNvPr>
          <p:cNvSpPr txBox="1"/>
          <p:nvPr/>
        </p:nvSpPr>
        <p:spPr>
          <a:xfrm>
            <a:off x="6483350" y="3746208"/>
            <a:ext cx="2590800" cy="400110"/>
          </a:xfrm>
          <a:prstGeom prst="rect">
            <a:avLst/>
          </a:prstGeom>
          <a:noFill/>
        </p:spPr>
        <p:txBody>
          <a:bodyPr wrap="square" rtlCol="0">
            <a:spAutoFit/>
          </a:bodyPr>
          <a:lstStyle/>
          <a:p>
            <a:pPr algn="ctr"/>
            <a:r>
              <a:rPr lang="en-GB" sz="2000" b="1" dirty="0"/>
              <a:t>LATERAL</a:t>
            </a:r>
          </a:p>
        </p:txBody>
      </p:sp>
      <p:sp>
        <p:nvSpPr>
          <p:cNvPr id="14" name="TextBox 13">
            <a:extLst>
              <a:ext uri="{FF2B5EF4-FFF2-40B4-BE49-F238E27FC236}">
                <a16:creationId xmlns:a16="http://schemas.microsoft.com/office/drawing/2014/main" id="{6DD41ED5-3B8B-764C-B3C6-0271320727CC}"/>
              </a:ext>
            </a:extLst>
          </p:cNvPr>
          <p:cNvSpPr txBox="1"/>
          <p:nvPr/>
        </p:nvSpPr>
        <p:spPr>
          <a:xfrm>
            <a:off x="4800600" y="3951587"/>
            <a:ext cx="2590800" cy="400110"/>
          </a:xfrm>
          <a:prstGeom prst="rect">
            <a:avLst/>
          </a:prstGeom>
          <a:noFill/>
        </p:spPr>
        <p:txBody>
          <a:bodyPr wrap="square" rtlCol="0">
            <a:spAutoFit/>
          </a:bodyPr>
          <a:lstStyle/>
          <a:p>
            <a:pPr algn="ctr"/>
            <a:r>
              <a:rPr lang="en-GB" sz="2000" b="1" dirty="0"/>
              <a:t>INTERMEDIATE</a:t>
            </a:r>
          </a:p>
        </p:txBody>
      </p:sp>
      <p:sp>
        <p:nvSpPr>
          <p:cNvPr id="15" name="TextBox 14">
            <a:extLst>
              <a:ext uri="{FF2B5EF4-FFF2-40B4-BE49-F238E27FC236}">
                <a16:creationId xmlns:a16="http://schemas.microsoft.com/office/drawing/2014/main" id="{CEBEB86C-99CC-0E40-AE4F-EBB5C3AF24AF}"/>
              </a:ext>
            </a:extLst>
          </p:cNvPr>
          <p:cNvSpPr txBox="1"/>
          <p:nvPr/>
        </p:nvSpPr>
        <p:spPr>
          <a:xfrm>
            <a:off x="3175000" y="5042580"/>
            <a:ext cx="2590800"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t>Sclerotome</a:t>
            </a:r>
          </a:p>
          <a:p>
            <a:pPr marL="342900" indent="-342900">
              <a:buFont typeface="Arial" panose="020B0604020202020204" pitchFamily="34" charset="0"/>
              <a:buChar char="•"/>
            </a:pPr>
            <a:r>
              <a:rPr lang="en-GB" sz="2000" dirty="0"/>
              <a:t>Myotome</a:t>
            </a:r>
          </a:p>
          <a:p>
            <a:pPr marL="342900" indent="-342900">
              <a:buFont typeface="Arial" panose="020B0604020202020204" pitchFamily="34" charset="0"/>
              <a:buChar char="•"/>
            </a:pPr>
            <a:r>
              <a:rPr lang="en-GB" sz="2000" dirty="0"/>
              <a:t>Dermatome</a:t>
            </a:r>
          </a:p>
        </p:txBody>
      </p:sp>
      <p:sp>
        <p:nvSpPr>
          <p:cNvPr id="16" name="TextBox 15">
            <a:extLst>
              <a:ext uri="{FF2B5EF4-FFF2-40B4-BE49-F238E27FC236}">
                <a16:creationId xmlns:a16="http://schemas.microsoft.com/office/drawing/2014/main" id="{27908D3B-EA67-C14B-812B-64559E217DF5}"/>
              </a:ext>
            </a:extLst>
          </p:cNvPr>
          <p:cNvSpPr txBox="1"/>
          <p:nvPr/>
        </p:nvSpPr>
        <p:spPr>
          <a:xfrm>
            <a:off x="2882900" y="4645528"/>
            <a:ext cx="2590800" cy="400110"/>
          </a:xfrm>
          <a:prstGeom prst="rect">
            <a:avLst/>
          </a:prstGeom>
          <a:noFill/>
        </p:spPr>
        <p:txBody>
          <a:bodyPr wrap="square" rtlCol="0">
            <a:spAutoFit/>
          </a:bodyPr>
          <a:lstStyle/>
          <a:p>
            <a:pPr algn="ctr"/>
            <a:r>
              <a:rPr lang="en-GB" sz="2000" b="1" dirty="0"/>
              <a:t>SOMITES</a:t>
            </a:r>
          </a:p>
        </p:txBody>
      </p:sp>
      <p:sp>
        <p:nvSpPr>
          <p:cNvPr id="17" name="TextBox 16">
            <a:extLst>
              <a:ext uri="{FF2B5EF4-FFF2-40B4-BE49-F238E27FC236}">
                <a16:creationId xmlns:a16="http://schemas.microsoft.com/office/drawing/2014/main" id="{A585FE5C-B351-3D47-AB8C-1B66B1C0431C}"/>
              </a:ext>
            </a:extLst>
          </p:cNvPr>
          <p:cNvSpPr txBox="1"/>
          <p:nvPr/>
        </p:nvSpPr>
        <p:spPr>
          <a:xfrm>
            <a:off x="8355330" y="4542379"/>
            <a:ext cx="2590800" cy="1015663"/>
          </a:xfrm>
          <a:prstGeom prst="rect">
            <a:avLst/>
          </a:prstGeom>
          <a:noFill/>
        </p:spPr>
        <p:txBody>
          <a:bodyPr wrap="square" rtlCol="0">
            <a:spAutoFit/>
          </a:bodyPr>
          <a:lstStyle/>
          <a:p>
            <a:pPr algn="ctr"/>
            <a:r>
              <a:rPr lang="en-GB" sz="2000" b="1" dirty="0"/>
              <a:t>NEURAL </a:t>
            </a:r>
          </a:p>
          <a:p>
            <a:pPr algn="ctr"/>
            <a:r>
              <a:rPr lang="en-GB" sz="2000" b="1" dirty="0"/>
              <a:t>TUBE</a:t>
            </a:r>
          </a:p>
          <a:p>
            <a:pPr algn="ctr"/>
            <a:r>
              <a:rPr lang="en-GB" sz="2000" dirty="0"/>
              <a:t>(CNS)</a:t>
            </a:r>
          </a:p>
        </p:txBody>
      </p:sp>
      <p:sp>
        <p:nvSpPr>
          <p:cNvPr id="18" name="TextBox 17">
            <a:extLst>
              <a:ext uri="{FF2B5EF4-FFF2-40B4-BE49-F238E27FC236}">
                <a16:creationId xmlns:a16="http://schemas.microsoft.com/office/drawing/2014/main" id="{70C67DDF-2BB6-9540-8127-5AE12E7A5639}"/>
              </a:ext>
            </a:extLst>
          </p:cNvPr>
          <p:cNvSpPr txBox="1"/>
          <p:nvPr/>
        </p:nvSpPr>
        <p:spPr>
          <a:xfrm>
            <a:off x="9525000" y="3532461"/>
            <a:ext cx="2590800" cy="400110"/>
          </a:xfrm>
          <a:prstGeom prst="rect">
            <a:avLst/>
          </a:prstGeom>
          <a:noFill/>
        </p:spPr>
        <p:txBody>
          <a:bodyPr wrap="square" rtlCol="0">
            <a:spAutoFit/>
          </a:bodyPr>
          <a:lstStyle/>
          <a:p>
            <a:pPr algn="ctr"/>
            <a:r>
              <a:rPr lang="en-GB" sz="2000" b="1" dirty="0"/>
              <a:t>NEURAL</a:t>
            </a:r>
          </a:p>
        </p:txBody>
      </p:sp>
      <p:sp>
        <p:nvSpPr>
          <p:cNvPr id="19" name="Down Arrow 18">
            <a:extLst>
              <a:ext uri="{FF2B5EF4-FFF2-40B4-BE49-F238E27FC236}">
                <a16:creationId xmlns:a16="http://schemas.microsoft.com/office/drawing/2014/main" id="{0748813A-82B9-F449-B0D3-A4B3E3C0AD4E}"/>
              </a:ext>
            </a:extLst>
          </p:cNvPr>
          <p:cNvSpPr/>
          <p:nvPr/>
        </p:nvSpPr>
        <p:spPr>
          <a:xfrm>
            <a:off x="5962650" y="2079030"/>
            <a:ext cx="266700" cy="581619"/>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own Arrow 19">
            <a:extLst>
              <a:ext uri="{FF2B5EF4-FFF2-40B4-BE49-F238E27FC236}">
                <a16:creationId xmlns:a16="http://schemas.microsoft.com/office/drawing/2014/main" id="{1C6A0FB2-B547-FC4A-8C53-E035354B1512}"/>
              </a:ext>
            </a:extLst>
          </p:cNvPr>
          <p:cNvSpPr/>
          <p:nvPr/>
        </p:nvSpPr>
        <p:spPr>
          <a:xfrm>
            <a:off x="5962650" y="3003550"/>
            <a:ext cx="266700" cy="853974"/>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Down Arrow 20">
            <a:extLst>
              <a:ext uri="{FF2B5EF4-FFF2-40B4-BE49-F238E27FC236}">
                <a16:creationId xmlns:a16="http://schemas.microsoft.com/office/drawing/2014/main" id="{05A65E46-91DA-FC40-82B7-E1DE87FE21F2}"/>
              </a:ext>
            </a:extLst>
          </p:cNvPr>
          <p:cNvSpPr/>
          <p:nvPr/>
        </p:nvSpPr>
        <p:spPr>
          <a:xfrm>
            <a:off x="5969000" y="4361121"/>
            <a:ext cx="260350" cy="576371"/>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Down Arrow 21">
            <a:extLst>
              <a:ext uri="{FF2B5EF4-FFF2-40B4-BE49-F238E27FC236}">
                <a16:creationId xmlns:a16="http://schemas.microsoft.com/office/drawing/2014/main" id="{4819D07B-B0D1-374D-8C75-20427B737A6E}"/>
              </a:ext>
            </a:extLst>
          </p:cNvPr>
          <p:cNvSpPr/>
          <p:nvPr/>
        </p:nvSpPr>
        <p:spPr>
          <a:xfrm>
            <a:off x="4070350" y="4183069"/>
            <a:ext cx="266700" cy="462459"/>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Down Arrow 22">
            <a:extLst>
              <a:ext uri="{FF2B5EF4-FFF2-40B4-BE49-F238E27FC236}">
                <a16:creationId xmlns:a16="http://schemas.microsoft.com/office/drawing/2014/main" id="{5F6928C0-94E0-054D-A336-BD8EC9063D7E}"/>
              </a:ext>
            </a:extLst>
          </p:cNvPr>
          <p:cNvSpPr/>
          <p:nvPr/>
        </p:nvSpPr>
        <p:spPr>
          <a:xfrm>
            <a:off x="4083050" y="3210414"/>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Down Arrow 26">
            <a:extLst>
              <a:ext uri="{FF2B5EF4-FFF2-40B4-BE49-F238E27FC236}">
                <a16:creationId xmlns:a16="http://schemas.microsoft.com/office/drawing/2014/main" id="{2C03D387-7057-7749-9D89-3C7A619E7681}"/>
              </a:ext>
            </a:extLst>
          </p:cNvPr>
          <p:cNvSpPr/>
          <p:nvPr/>
        </p:nvSpPr>
        <p:spPr>
          <a:xfrm>
            <a:off x="1009650" y="2182514"/>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Down Arrow 27">
            <a:extLst>
              <a:ext uri="{FF2B5EF4-FFF2-40B4-BE49-F238E27FC236}">
                <a16:creationId xmlns:a16="http://schemas.microsoft.com/office/drawing/2014/main" id="{4EE752B0-4357-3E4A-869B-D2D5C91EBEEA}"/>
              </a:ext>
            </a:extLst>
          </p:cNvPr>
          <p:cNvSpPr/>
          <p:nvPr/>
        </p:nvSpPr>
        <p:spPr>
          <a:xfrm>
            <a:off x="7708900" y="3210413"/>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08E73110-55AD-2C4A-8B5D-E0B6631E3306}"/>
              </a:ext>
            </a:extLst>
          </p:cNvPr>
          <p:cNvSpPr/>
          <p:nvPr/>
        </p:nvSpPr>
        <p:spPr>
          <a:xfrm rot="16200000">
            <a:off x="5961878" y="1309073"/>
            <a:ext cx="134816" cy="3759278"/>
          </a:xfrm>
          <a:prstGeom prst="rect">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Down Arrow 29">
            <a:extLst>
              <a:ext uri="{FF2B5EF4-FFF2-40B4-BE49-F238E27FC236}">
                <a16:creationId xmlns:a16="http://schemas.microsoft.com/office/drawing/2014/main" id="{C3EDDE5C-CD52-D947-8131-864C112EEE41}"/>
              </a:ext>
            </a:extLst>
          </p:cNvPr>
          <p:cNvSpPr/>
          <p:nvPr/>
        </p:nvSpPr>
        <p:spPr>
          <a:xfrm>
            <a:off x="10839450" y="2182514"/>
            <a:ext cx="266700" cy="478135"/>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B923D25A-90C4-A64B-8394-DC9CE7A315D5}"/>
              </a:ext>
            </a:extLst>
          </p:cNvPr>
          <p:cNvSpPr/>
          <p:nvPr/>
        </p:nvSpPr>
        <p:spPr>
          <a:xfrm rot="16200000">
            <a:off x="5958863" y="-2703427"/>
            <a:ext cx="134816" cy="9903281"/>
          </a:xfrm>
          <a:prstGeom prst="rect">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Down Arrow 31">
            <a:extLst>
              <a:ext uri="{FF2B5EF4-FFF2-40B4-BE49-F238E27FC236}">
                <a16:creationId xmlns:a16="http://schemas.microsoft.com/office/drawing/2014/main" id="{7957614B-6B0B-504B-98E4-0DDD899E4CAE}"/>
              </a:ext>
            </a:extLst>
          </p:cNvPr>
          <p:cNvSpPr/>
          <p:nvPr/>
        </p:nvSpPr>
        <p:spPr>
          <a:xfrm>
            <a:off x="9549130" y="4182893"/>
            <a:ext cx="260350" cy="363590"/>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a:extLst>
              <a:ext uri="{FF2B5EF4-FFF2-40B4-BE49-F238E27FC236}">
                <a16:creationId xmlns:a16="http://schemas.microsoft.com/office/drawing/2014/main" id="{A16110CA-9D4D-5D40-801C-4A01778A422A}"/>
              </a:ext>
            </a:extLst>
          </p:cNvPr>
          <p:cNvSpPr/>
          <p:nvPr/>
        </p:nvSpPr>
        <p:spPr>
          <a:xfrm>
            <a:off x="11437620" y="4190906"/>
            <a:ext cx="260350" cy="363590"/>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Down Arrow 33">
            <a:extLst>
              <a:ext uri="{FF2B5EF4-FFF2-40B4-BE49-F238E27FC236}">
                <a16:creationId xmlns:a16="http://schemas.microsoft.com/office/drawing/2014/main" id="{11513680-8A91-AF40-957F-041BD288A0BB}"/>
              </a:ext>
            </a:extLst>
          </p:cNvPr>
          <p:cNvSpPr/>
          <p:nvPr/>
        </p:nvSpPr>
        <p:spPr>
          <a:xfrm>
            <a:off x="10842624" y="2984471"/>
            <a:ext cx="263525" cy="547989"/>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59467013-B76D-144E-9B4C-7D4892DE72BA}"/>
              </a:ext>
            </a:extLst>
          </p:cNvPr>
          <p:cNvSpPr/>
          <p:nvPr/>
        </p:nvSpPr>
        <p:spPr>
          <a:xfrm rot="16200000">
            <a:off x="10555360" y="3218943"/>
            <a:ext cx="134816" cy="2023416"/>
          </a:xfrm>
          <a:prstGeom prst="rect">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own Arrow 35">
            <a:extLst>
              <a:ext uri="{FF2B5EF4-FFF2-40B4-BE49-F238E27FC236}">
                <a16:creationId xmlns:a16="http://schemas.microsoft.com/office/drawing/2014/main" id="{040E49C9-4AAD-8E40-9085-DB302C91325F}"/>
              </a:ext>
            </a:extLst>
          </p:cNvPr>
          <p:cNvSpPr/>
          <p:nvPr/>
        </p:nvSpPr>
        <p:spPr>
          <a:xfrm>
            <a:off x="10839450" y="3900622"/>
            <a:ext cx="260350" cy="374320"/>
          </a:xfrm>
          <a:prstGeom prst="downArrow">
            <a:avLst>
              <a:gd name="adj1" fmla="val 50000"/>
              <a:gd name="adj2" fmla="val 0"/>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489DE816-B2CE-1C4B-99CC-B9D4A2630000}"/>
              </a:ext>
            </a:extLst>
          </p:cNvPr>
          <p:cNvSpPr txBox="1"/>
          <p:nvPr/>
        </p:nvSpPr>
        <p:spPr>
          <a:xfrm>
            <a:off x="7082873" y="4665614"/>
            <a:ext cx="2590800"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Splanchnic</a:t>
            </a:r>
          </a:p>
          <a:p>
            <a:pPr marL="342900" indent="-342900">
              <a:buFont typeface="Arial" panose="020B0604020202020204" pitchFamily="34" charset="0"/>
              <a:buChar char="•"/>
            </a:pPr>
            <a:r>
              <a:rPr lang="en-GB" sz="2000" dirty="0"/>
              <a:t>Somatic</a:t>
            </a:r>
          </a:p>
        </p:txBody>
      </p:sp>
      <p:sp>
        <p:nvSpPr>
          <p:cNvPr id="38" name="Down Arrow 37">
            <a:extLst>
              <a:ext uri="{FF2B5EF4-FFF2-40B4-BE49-F238E27FC236}">
                <a16:creationId xmlns:a16="http://schemas.microsoft.com/office/drawing/2014/main" id="{F281C77C-A52D-6A4A-8970-86CF702DDCAA}"/>
              </a:ext>
            </a:extLst>
          </p:cNvPr>
          <p:cNvSpPr/>
          <p:nvPr/>
        </p:nvSpPr>
        <p:spPr>
          <a:xfrm>
            <a:off x="7760998" y="4203155"/>
            <a:ext cx="266700" cy="462459"/>
          </a:xfrm>
          <a:prstGeom prst="downArrow">
            <a:avLst/>
          </a:prstGeom>
          <a:solidFill>
            <a:srgbClr val="EDB603"/>
          </a:solidFill>
          <a:ln>
            <a:solidFill>
              <a:srgbClr val="EDB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77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animBg="1"/>
      <p:bldP spid="20" grpId="0" animBg="1"/>
      <p:bldP spid="21" grpId="0" animBg="1"/>
      <p:bldP spid="22" grpId="0" animBg="1"/>
      <p:bldP spid="23"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3DFE-E1E3-DC46-B958-A66F53B7243A}"/>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21F4C739-3495-0444-8FED-73B794C7C4AC}"/>
              </a:ext>
            </a:extLst>
          </p:cNvPr>
          <p:cNvSpPr>
            <a:spLocks noGrp="1"/>
          </p:cNvSpPr>
          <p:nvPr>
            <p:ph idx="1"/>
          </p:nvPr>
        </p:nvSpPr>
        <p:spPr/>
        <p:txBody>
          <a:bodyPr>
            <a:normAutofit lnSpcReduction="10000"/>
          </a:bodyPr>
          <a:lstStyle/>
          <a:p>
            <a:r>
              <a:rPr lang="en-GB" dirty="0"/>
              <a:t>Week </a:t>
            </a:r>
            <a:r>
              <a:rPr lang="en-GB" b="1" dirty="0"/>
              <a:t>2</a:t>
            </a:r>
            <a:r>
              <a:rPr lang="en-GB" dirty="0"/>
              <a:t>: </a:t>
            </a:r>
            <a:r>
              <a:rPr lang="en-GB" b="1" dirty="0"/>
              <a:t>Bi</a:t>
            </a:r>
            <a:r>
              <a:rPr lang="en-GB" dirty="0"/>
              <a:t>laminar Disc</a:t>
            </a:r>
          </a:p>
          <a:p>
            <a:pPr lvl="1">
              <a:buFont typeface="Courier New" panose="02070309020205020404" pitchFamily="49" charset="0"/>
              <a:buChar char="o"/>
            </a:pPr>
            <a:r>
              <a:rPr lang="en-GB" dirty="0"/>
              <a:t> 2 Layers</a:t>
            </a:r>
          </a:p>
          <a:p>
            <a:pPr lvl="1">
              <a:buFont typeface="Courier New" panose="02070309020205020404" pitchFamily="49" charset="0"/>
              <a:buChar char="o"/>
            </a:pPr>
            <a:r>
              <a:rPr lang="en-GB" dirty="0"/>
              <a:t> 2 Cavities (amniotic and yolk sac)</a:t>
            </a:r>
          </a:p>
          <a:p>
            <a:pPr lvl="1">
              <a:buFont typeface="Courier New" panose="02070309020205020404" pitchFamily="49" charset="0"/>
              <a:buChar char="o"/>
            </a:pPr>
            <a:r>
              <a:rPr lang="en-GB" dirty="0"/>
              <a:t> 2 Trophoblast derivatives (cyto- and </a:t>
            </a:r>
            <a:r>
              <a:rPr lang="en-GB" dirty="0" err="1"/>
              <a:t>synchtio</a:t>
            </a:r>
            <a:r>
              <a:rPr lang="en-GB" dirty="0"/>
              <a:t>-)</a:t>
            </a:r>
          </a:p>
          <a:p>
            <a:r>
              <a:rPr lang="en-GB" dirty="0"/>
              <a:t>Week </a:t>
            </a:r>
            <a:r>
              <a:rPr lang="en-GB" b="1" dirty="0"/>
              <a:t>3</a:t>
            </a:r>
            <a:r>
              <a:rPr lang="en-GB" dirty="0"/>
              <a:t>: </a:t>
            </a:r>
            <a:r>
              <a:rPr lang="en-GB" b="1" dirty="0"/>
              <a:t>Tri</a:t>
            </a:r>
            <a:r>
              <a:rPr lang="en-GB" dirty="0"/>
              <a:t>laminar Disc</a:t>
            </a:r>
          </a:p>
          <a:p>
            <a:pPr lvl="1">
              <a:buFont typeface="Courier New" panose="02070309020205020404" pitchFamily="49" charset="0"/>
              <a:buChar char="o"/>
            </a:pPr>
            <a:r>
              <a:rPr lang="en-GB" dirty="0"/>
              <a:t>Ectoderm</a:t>
            </a:r>
          </a:p>
          <a:p>
            <a:pPr lvl="1">
              <a:buFont typeface="Courier New" panose="02070309020205020404" pitchFamily="49" charset="0"/>
              <a:buChar char="o"/>
            </a:pPr>
            <a:r>
              <a:rPr lang="en-GB" dirty="0"/>
              <a:t>Mesoderm</a:t>
            </a:r>
          </a:p>
          <a:p>
            <a:pPr lvl="1">
              <a:buFont typeface="Courier New" panose="02070309020205020404" pitchFamily="49" charset="0"/>
              <a:buChar char="o"/>
            </a:pPr>
            <a:r>
              <a:rPr lang="en-GB" dirty="0"/>
              <a:t>Endoderm</a:t>
            </a:r>
          </a:p>
          <a:p>
            <a:r>
              <a:rPr lang="en-GB" dirty="0"/>
              <a:t>Week </a:t>
            </a:r>
            <a:r>
              <a:rPr lang="en-GB" b="1" dirty="0"/>
              <a:t>4</a:t>
            </a:r>
            <a:r>
              <a:rPr lang="en-GB" dirty="0"/>
              <a:t>: </a:t>
            </a:r>
            <a:r>
              <a:rPr lang="en-GB" b="1" dirty="0"/>
              <a:t>Four</a:t>
            </a:r>
            <a:r>
              <a:rPr lang="en-GB" dirty="0"/>
              <a:t> Limbs</a:t>
            </a:r>
          </a:p>
        </p:txBody>
      </p:sp>
    </p:spTree>
    <p:extLst>
      <p:ext uri="{BB962C8B-B14F-4D97-AF65-F5344CB8AC3E}">
        <p14:creationId xmlns:p14="http://schemas.microsoft.com/office/powerpoint/2010/main" val="354954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1D90-673E-1543-9A02-5374E224800B}"/>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759DE48C-7350-5141-87C3-FF9A0552CBE3}"/>
              </a:ext>
            </a:extLst>
          </p:cNvPr>
          <p:cNvSpPr>
            <a:spLocks noGrp="1"/>
          </p:cNvSpPr>
          <p:nvPr>
            <p:ph idx="1"/>
          </p:nvPr>
        </p:nvSpPr>
        <p:spPr>
          <a:xfrm>
            <a:off x="6374296" y="2141537"/>
            <a:ext cx="5536096" cy="4351338"/>
          </a:xfrm>
        </p:spPr>
        <p:txBody>
          <a:bodyPr/>
          <a:lstStyle/>
          <a:p>
            <a:r>
              <a:rPr lang="en-GB" dirty="0"/>
              <a:t> Hope this session was useful!</a:t>
            </a:r>
          </a:p>
          <a:p>
            <a:r>
              <a:rPr lang="en-GB" dirty="0"/>
              <a:t>If you have anymore questions or queries, don’t hesitate to contact me: </a:t>
            </a:r>
            <a:r>
              <a:rPr lang="en-GB" dirty="0">
                <a:hlinkClick r:id="rId3"/>
              </a:rPr>
              <a:t>mzyee5@nottingham.ac.uk</a:t>
            </a:r>
            <a:endParaRPr lang="en-GB" dirty="0"/>
          </a:p>
          <a:p>
            <a:pPr marL="0" indent="0">
              <a:buNone/>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907D6DA1-AC92-8241-96EC-E00EAB81CC77}"/>
              </a:ext>
            </a:extLst>
          </p:cNvPr>
          <p:cNvSpPr txBox="1">
            <a:spLocks/>
          </p:cNvSpPr>
          <p:nvPr/>
        </p:nvSpPr>
        <p:spPr>
          <a:xfrm>
            <a:off x="838200" y="2141537"/>
            <a:ext cx="5112026" cy="435133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t>Resources Used: </a:t>
            </a:r>
          </a:p>
          <a:p>
            <a:r>
              <a:rPr lang="en-GB" dirty="0"/>
              <a:t>LMS Lecture Slides</a:t>
            </a:r>
          </a:p>
          <a:p>
            <a:r>
              <a:rPr lang="en-GB" dirty="0"/>
              <a:t>YouTube: </a:t>
            </a:r>
            <a:r>
              <a:rPr lang="en-GB" dirty="0" err="1"/>
              <a:t>NinjaNerd</a:t>
            </a:r>
            <a:endParaRPr lang="en-GB" dirty="0"/>
          </a:p>
          <a:p>
            <a:r>
              <a:rPr lang="en-GB" dirty="0" err="1"/>
              <a:t>Langman’s</a:t>
            </a:r>
            <a:r>
              <a:rPr lang="en-GB" dirty="0"/>
              <a:t> Medical Embryology</a:t>
            </a:r>
          </a:p>
          <a:p>
            <a:pPr marL="0" indent="0">
              <a:buNone/>
            </a:pPr>
            <a:endParaRPr lang="en-GB" dirty="0"/>
          </a:p>
          <a:p>
            <a:pPr marL="0" indent="0">
              <a:buFont typeface="Avenir Next LT Pro" panose="020B0504020202020204" pitchFamily="34" charset="0"/>
              <a:buNone/>
            </a:pPr>
            <a:endParaRPr lang="en-GB" dirty="0"/>
          </a:p>
        </p:txBody>
      </p:sp>
      <p:cxnSp>
        <p:nvCxnSpPr>
          <p:cNvPr id="6" name="Straight Connector 5">
            <a:extLst>
              <a:ext uri="{FF2B5EF4-FFF2-40B4-BE49-F238E27FC236}">
                <a16:creationId xmlns:a16="http://schemas.microsoft.com/office/drawing/2014/main" id="{BDEB4380-DD63-9E41-8A6B-B946546A0FC7}"/>
              </a:ext>
            </a:extLst>
          </p:cNvPr>
          <p:cNvCxnSpPr>
            <a:cxnSpLocks/>
          </p:cNvCxnSpPr>
          <p:nvPr/>
        </p:nvCxnSpPr>
        <p:spPr>
          <a:xfrm>
            <a:off x="5950226" y="1404730"/>
            <a:ext cx="0" cy="475753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EDE4E907-3D0D-CC4A-878F-A8581F9D885E}"/>
              </a:ext>
            </a:extLst>
          </p:cNvPr>
          <p:cNvPicPr>
            <a:picLocks noChangeAspect="1"/>
          </p:cNvPicPr>
          <p:nvPr/>
        </p:nvPicPr>
        <p:blipFill rotWithShape="1">
          <a:blip r:embed="rId4">
            <a:duotone>
              <a:prstClr val="black"/>
              <a:schemeClr val="accent5">
                <a:tint val="45000"/>
                <a:satMod val="400000"/>
              </a:schemeClr>
            </a:duotone>
          </a:blip>
          <a:srcRect l="10000" t="34450" r="10441" b="35320"/>
          <a:stretch/>
        </p:blipFill>
        <p:spPr>
          <a:xfrm>
            <a:off x="9415173" y="94614"/>
            <a:ext cx="2638383" cy="1002481"/>
          </a:xfrm>
          <a:prstGeom prst="rect">
            <a:avLst/>
          </a:prstGeom>
        </p:spPr>
      </p:pic>
    </p:spTree>
    <p:extLst>
      <p:ext uri="{BB962C8B-B14F-4D97-AF65-F5344CB8AC3E}">
        <p14:creationId xmlns:p14="http://schemas.microsoft.com/office/powerpoint/2010/main" val="898793977"/>
      </p:ext>
    </p:extLst>
  </p:cSld>
  <p:clrMapOvr>
    <a:masterClrMapping/>
  </p:clrMapOvr>
</p:sld>
</file>

<file path=ppt/theme/theme1.xml><?xml version="1.0" encoding="utf-8"?>
<a:theme xmlns:a="http://schemas.openxmlformats.org/drawingml/2006/main" name="ExploreVTI">
  <a:themeElements>
    <a:clrScheme name="AnalogousFromDarkSeedLeftStep">
      <a:dk1>
        <a:srgbClr val="000000"/>
      </a:dk1>
      <a:lt1>
        <a:srgbClr val="FFFFFF"/>
      </a:lt1>
      <a:dk2>
        <a:srgbClr val="30241B"/>
      </a:dk2>
      <a:lt2>
        <a:srgbClr val="F1F0F3"/>
      </a:lt2>
      <a:accent1>
        <a:srgbClr val="91AB3B"/>
      </a:accent1>
      <a:accent2>
        <a:srgbClr val="B8A034"/>
      </a:accent2>
      <a:accent3>
        <a:srgbClr val="CA7B46"/>
      </a:accent3>
      <a:accent4>
        <a:srgbClr val="B83436"/>
      </a:accent4>
      <a:accent5>
        <a:srgbClr val="CA467F"/>
      </a:accent5>
      <a:accent6>
        <a:srgbClr val="B834A4"/>
      </a:accent6>
      <a:hlink>
        <a:srgbClr val="C04464"/>
      </a:hlink>
      <a:folHlink>
        <a:srgbClr val="7F7F7F"/>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2170</Words>
  <Application>Microsoft Macintosh PowerPoint</Application>
  <PresentationFormat>Widescreen</PresentationFormat>
  <Paragraphs>250</Paragraphs>
  <Slides>30</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Avenir Next LT Pro</vt:lpstr>
      <vt:lpstr>AvenirNext LT Pro Medium</vt:lpstr>
      <vt:lpstr>Calibri</vt:lpstr>
      <vt:lpstr>Courier New</vt:lpstr>
      <vt:lpstr>Helvetica Neue</vt:lpstr>
      <vt:lpstr>Lato</vt:lpstr>
      <vt:lpstr>Modern Love</vt:lpstr>
      <vt:lpstr>Playfair Display</vt:lpstr>
      <vt:lpstr>Playfair Display Regular</vt:lpstr>
      <vt:lpstr>Rockwell</vt:lpstr>
      <vt:lpstr>Segoe UI</vt:lpstr>
      <vt:lpstr>ExploreVTI</vt:lpstr>
      <vt:lpstr>EMBRYOLOGY</vt:lpstr>
      <vt:lpstr>PART 1: INTRODUCTION</vt:lpstr>
      <vt:lpstr>PowerPoint Presentation</vt:lpstr>
      <vt:lpstr>Implantation</vt:lpstr>
      <vt:lpstr>Gastrulation</vt:lpstr>
      <vt:lpstr>PowerPoint Presentation</vt:lpstr>
      <vt:lpstr>PowerPoint Presentation</vt:lpstr>
      <vt:lpstr>Summary</vt:lpstr>
      <vt:lpstr>Thank you!</vt:lpstr>
      <vt:lpstr>PART 2: RESPIRATORY</vt:lpstr>
      <vt:lpstr>Basic Lung anatomy</vt:lpstr>
      <vt:lpstr>Week 4</vt:lpstr>
      <vt:lpstr>Week 4 continued</vt:lpstr>
      <vt:lpstr>4 stages of lung maturation</vt:lpstr>
      <vt:lpstr>Pseudoglandular phase (5-16 weeks)</vt:lpstr>
      <vt:lpstr>Canalicular phase (16-26 weeks)</vt:lpstr>
      <vt:lpstr>Saccular phase (week 26→ birth)</vt:lpstr>
      <vt:lpstr>Alveolar phase (After birth)</vt:lpstr>
      <vt:lpstr>Thank you</vt:lpstr>
      <vt:lpstr>PART 3: CARDIOLOGY</vt:lpstr>
      <vt:lpstr>Stages of Heart Development </vt:lpstr>
      <vt:lpstr>Linear Heart Tube Established </vt:lpstr>
      <vt:lpstr>Ventral view of Endocardial Tube </vt:lpstr>
      <vt:lpstr>Looping of the heart</vt:lpstr>
      <vt:lpstr>At 28 Days</vt:lpstr>
      <vt:lpstr>Septation of the Primordial Atrium </vt:lpstr>
      <vt:lpstr>PowerPoint Presentation</vt:lpstr>
      <vt:lpstr>Septation of the Primitive Ventricle </vt:lpstr>
      <vt:lpstr>Other things you need to look at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EMBRYOLOGY</dc:title>
  <dc:creator>Emayanthi Emayakumaran</dc:creator>
  <cp:lastModifiedBy>Sneha Suresh</cp:lastModifiedBy>
  <cp:revision>33</cp:revision>
  <dcterms:created xsi:type="dcterms:W3CDTF">2021-01-29T16:27:55Z</dcterms:created>
  <dcterms:modified xsi:type="dcterms:W3CDTF">2021-03-15T13:32:23Z</dcterms:modified>
</cp:coreProperties>
</file>