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494" autoAdjust="0"/>
  </p:normalViewPr>
  <p:slideViewPr>
    <p:cSldViewPr snapToGrid="0">
      <p:cViewPr varScale="1">
        <p:scale>
          <a:sx n="71" d="100"/>
          <a:sy n="71" d="100"/>
        </p:scale>
        <p:origin x="11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31696-A6F7-4912-BE02-F40AAAFF0EBC}" type="datetimeFigureOut">
              <a:rPr lang="en-GB" smtClean="0"/>
              <a:t>15/01/2021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98C96-92E7-4296-838E-D580460E961B}" type="slidenum">
              <a:rPr lang="en-GB" smtClean="0"/>
              <a:t>‹#›</a:t>
            </a:fld>
            <a:endParaRPr lang="en-GB" dirty="0"/>
          </a:p>
        </p:txBody>
      </p:sp>
    </p:spTree>
    <p:extLst>
      <p:ext uri="{BB962C8B-B14F-4D97-AF65-F5344CB8AC3E}">
        <p14:creationId xmlns:p14="http://schemas.microsoft.com/office/powerpoint/2010/main" val="373258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Root= where the nose starts</a:t>
            </a:r>
          </a:p>
          <a:p>
            <a:r>
              <a:rPr lang="en-GB" dirty="0"/>
              <a:t>Bridge= part between the eyes</a:t>
            </a:r>
          </a:p>
          <a:p>
            <a:r>
              <a:rPr lang="en-GB" dirty="0"/>
              <a:t>Dorsum= connects the bridge to the apex</a:t>
            </a:r>
          </a:p>
          <a:p>
            <a:r>
              <a:rPr lang="en-GB" dirty="0"/>
              <a:t>Apex= tip of the nose</a:t>
            </a:r>
          </a:p>
          <a:p>
            <a:r>
              <a:rPr lang="en-GB" dirty="0"/>
              <a:t>Ala= Part around the nostrils (Ala= “wings”)</a:t>
            </a:r>
          </a:p>
          <a:p>
            <a:r>
              <a:rPr lang="en-GB" dirty="0"/>
              <a:t>Septum= separates the two nasal cavities</a:t>
            </a:r>
          </a:p>
        </p:txBody>
      </p:sp>
      <p:sp>
        <p:nvSpPr>
          <p:cNvPr id="4" name="Slide Number Placeholder 3"/>
          <p:cNvSpPr>
            <a:spLocks noGrp="1"/>
          </p:cNvSpPr>
          <p:nvPr>
            <p:ph type="sldNum" sz="quarter" idx="5"/>
          </p:nvPr>
        </p:nvSpPr>
        <p:spPr/>
        <p:txBody>
          <a:bodyPr/>
          <a:lstStyle/>
          <a:p>
            <a:fld id="{A6E98C96-92E7-4296-838E-D580460E961B}" type="slidenum">
              <a:rPr lang="en-GB" smtClean="0"/>
              <a:t>3</a:t>
            </a:fld>
            <a:endParaRPr lang="en-GB" dirty="0"/>
          </a:p>
        </p:txBody>
      </p:sp>
    </p:spTree>
    <p:extLst>
      <p:ext uri="{BB962C8B-B14F-4D97-AF65-F5344CB8AC3E}">
        <p14:creationId xmlns:p14="http://schemas.microsoft.com/office/powerpoint/2010/main" val="364579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Bronchioles </a:t>
            </a:r>
            <a:r>
              <a:rPr lang="en-GB" b="1" dirty="0"/>
              <a:t>don’t</a:t>
            </a:r>
            <a:r>
              <a:rPr lang="en-GB" dirty="0"/>
              <a:t> have any cartilage in their walls but bronchi </a:t>
            </a:r>
            <a:r>
              <a:rPr lang="en-GB" b="1" dirty="0"/>
              <a:t>do</a:t>
            </a:r>
            <a:endParaRPr lang="en-GB" dirty="0"/>
          </a:p>
        </p:txBody>
      </p:sp>
      <p:sp>
        <p:nvSpPr>
          <p:cNvPr id="4" name="Slide Number Placeholder 3"/>
          <p:cNvSpPr>
            <a:spLocks noGrp="1"/>
          </p:cNvSpPr>
          <p:nvPr>
            <p:ph type="sldNum" sz="quarter" idx="5"/>
          </p:nvPr>
        </p:nvSpPr>
        <p:spPr/>
        <p:txBody>
          <a:bodyPr/>
          <a:lstStyle/>
          <a:p>
            <a:fld id="{A6E98C96-92E7-4296-838E-D580460E961B}" type="slidenum">
              <a:rPr lang="en-GB" smtClean="0"/>
              <a:t>15</a:t>
            </a:fld>
            <a:endParaRPr lang="en-GB" dirty="0"/>
          </a:p>
        </p:txBody>
      </p:sp>
    </p:spTree>
    <p:extLst>
      <p:ext uri="{BB962C8B-B14F-4D97-AF65-F5344CB8AC3E}">
        <p14:creationId xmlns:p14="http://schemas.microsoft.com/office/powerpoint/2010/main" val="312026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T4/T5 is an important landmark. It is also the level of the sternal angle</a:t>
            </a:r>
          </a:p>
        </p:txBody>
      </p:sp>
      <p:sp>
        <p:nvSpPr>
          <p:cNvPr id="4" name="Slide Number Placeholder 3"/>
          <p:cNvSpPr>
            <a:spLocks noGrp="1"/>
          </p:cNvSpPr>
          <p:nvPr>
            <p:ph type="sldNum" sz="quarter" idx="5"/>
          </p:nvPr>
        </p:nvSpPr>
        <p:spPr/>
        <p:txBody>
          <a:bodyPr/>
          <a:lstStyle/>
          <a:p>
            <a:fld id="{A6E98C96-92E7-4296-838E-D580460E961B}" type="slidenum">
              <a:rPr lang="en-GB" smtClean="0"/>
              <a:t>16</a:t>
            </a:fld>
            <a:endParaRPr lang="en-GB" dirty="0"/>
          </a:p>
        </p:txBody>
      </p:sp>
    </p:spTree>
    <p:extLst>
      <p:ext uri="{BB962C8B-B14F-4D97-AF65-F5344CB8AC3E}">
        <p14:creationId xmlns:p14="http://schemas.microsoft.com/office/powerpoint/2010/main" val="3609986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there are 3 lobes in the R lung, 2 lobes in the L lung</a:t>
            </a:r>
          </a:p>
          <a:p>
            <a:endParaRPr lang="en-GB" dirty="0"/>
          </a:p>
          <a:p>
            <a:r>
              <a:rPr lang="en-GB" dirty="0"/>
              <a:t>Each colour represents a different segment or segmental bronchi</a:t>
            </a:r>
          </a:p>
        </p:txBody>
      </p:sp>
      <p:sp>
        <p:nvSpPr>
          <p:cNvPr id="4" name="Slide Number Placeholder 3"/>
          <p:cNvSpPr>
            <a:spLocks noGrp="1"/>
          </p:cNvSpPr>
          <p:nvPr>
            <p:ph type="sldNum" sz="quarter" idx="5"/>
          </p:nvPr>
        </p:nvSpPr>
        <p:spPr/>
        <p:txBody>
          <a:bodyPr/>
          <a:lstStyle/>
          <a:p>
            <a:fld id="{A6E98C96-92E7-4296-838E-D580460E961B}" type="slidenum">
              <a:rPr lang="en-GB" smtClean="0"/>
              <a:t>17</a:t>
            </a:fld>
            <a:endParaRPr lang="en-GB" dirty="0"/>
          </a:p>
        </p:txBody>
      </p:sp>
    </p:spTree>
    <p:extLst>
      <p:ext uri="{BB962C8B-B14F-4D97-AF65-F5344CB8AC3E}">
        <p14:creationId xmlns:p14="http://schemas.microsoft.com/office/powerpoint/2010/main" val="243259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Nose is divided into R and L by the nasal septum</a:t>
            </a:r>
          </a:p>
          <a:p>
            <a:r>
              <a:rPr lang="en-GB" dirty="0"/>
              <a:t>3 main divisions on each side</a:t>
            </a:r>
          </a:p>
          <a:p>
            <a:r>
              <a:rPr lang="en-GB" dirty="0"/>
              <a:t>Can see that most of the nose is made up of the respiratory region (inferior 2/3) and the rest (superior 1/3) is olfactory</a:t>
            </a:r>
          </a:p>
          <a:p>
            <a:endParaRPr lang="en-GB" dirty="0"/>
          </a:p>
          <a:p>
            <a:r>
              <a:rPr lang="en-GB" b="1" dirty="0"/>
              <a:t>Olfactory receptors </a:t>
            </a:r>
            <a:r>
              <a:rPr lang="en-GB" dirty="0"/>
              <a:t>sense different smells</a:t>
            </a:r>
          </a:p>
          <a:p>
            <a:endParaRPr lang="en-GB" dirty="0"/>
          </a:p>
        </p:txBody>
      </p:sp>
      <p:sp>
        <p:nvSpPr>
          <p:cNvPr id="4" name="Slide Number Placeholder 3"/>
          <p:cNvSpPr>
            <a:spLocks noGrp="1"/>
          </p:cNvSpPr>
          <p:nvPr>
            <p:ph type="sldNum" sz="quarter" idx="5"/>
          </p:nvPr>
        </p:nvSpPr>
        <p:spPr/>
        <p:txBody>
          <a:bodyPr/>
          <a:lstStyle/>
          <a:p>
            <a:fld id="{A6E98C96-92E7-4296-838E-D580460E961B}" type="slidenum">
              <a:rPr lang="en-GB" smtClean="0"/>
              <a:t>4</a:t>
            </a:fld>
            <a:endParaRPr lang="en-GB" dirty="0"/>
          </a:p>
        </p:txBody>
      </p:sp>
    </p:spTree>
    <p:extLst>
      <p:ext uri="{BB962C8B-B14F-4D97-AF65-F5344CB8AC3E}">
        <p14:creationId xmlns:p14="http://schemas.microsoft.com/office/powerpoint/2010/main" val="190593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Conditions air by warming and humidifying the air. Also removed pathogens by trapping them in mucous </a:t>
            </a:r>
          </a:p>
          <a:p>
            <a:endParaRPr lang="en-GB" dirty="0"/>
          </a:p>
        </p:txBody>
      </p:sp>
      <p:sp>
        <p:nvSpPr>
          <p:cNvPr id="4" name="Slide Number Placeholder 3"/>
          <p:cNvSpPr>
            <a:spLocks noGrp="1"/>
          </p:cNvSpPr>
          <p:nvPr>
            <p:ph type="sldNum" sz="quarter" idx="5"/>
          </p:nvPr>
        </p:nvSpPr>
        <p:spPr/>
        <p:txBody>
          <a:bodyPr/>
          <a:lstStyle/>
          <a:p>
            <a:fld id="{A6E98C96-92E7-4296-838E-D580460E961B}" type="slidenum">
              <a:rPr lang="en-GB" smtClean="0"/>
              <a:t>5</a:t>
            </a:fld>
            <a:endParaRPr lang="en-GB" dirty="0"/>
          </a:p>
        </p:txBody>
      </p:sp>
    </p:spTree>
    <p:extLst>
      <p:ext uri="{BB962C8B-B14F-4D97-AF65-F5344CB8AC3E}">
        <p14:creationId xmlns:p14="http://schemas.microsoft.com/office/powerpoint/2010/main" val="128960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nasal cavity you have curved bones which project into the space = turbinate bones/conchae</a:t>
            </a:r>
          </a:p>
          <a:p>
            <a:endParaRPr lang="en-GB" dirty="0"/>
          </a:p>
          <a:p>
            <a:r>
              <a:rPr lang="en-GB" dirty="0"/>
              <a:t>Function: </a:t>
            </a:r>
          </a:p>
          <a:p>
            <a:r>
              <a:rPr lang="en-GB" dirty="0"/>
              <a:t>Increase SA for conditioning the air</a:t>
            </a:r>
          </a:p>
          <a:p>
            <a:r>
              <a:rPr lang="en-GB" dirty="0"/>
              <a:t>Disrupting the laminar (straight) air flow and making the flow turbulent, slowing it down </a:t>
            </a:r>
            <a:r>
              <a:rPr lang="en-GB" dirty="0">
                <a:sym typeface="Wingdings" panose="05000000000000000000" pitchFamily="2" charset="2"/>
              </a:rPr>
              <a:t> Better for humidifying the air</a:t>
            </a:r>
            <a:endParaRPr lang="en-GB" dirty="0"/>
          </a:p>
          <a:p>
            <a:endParaRPr lang="en-GB" dirty="0"/>
          </a:p>
          <a:p>
            <a:r>
              <a:rPr lang="en-GB" dirty="0"/>
              <a:t>Meatus: Space created underneath the corresponding conchae</a:t>
            </a:r>
          </a:p>
        </p:txBody>
      </p:sp>
      <p:sp>
        <p:nvSpPr>
          <p:cNvPr id="4" name="Slide Number Placeholder 3"/>
          <p:cNvSpPr>
            <a:spLocks noGrp="1"/>
          </p:cNvSpPr>
          <p:nvPr>
            <p:ph type="sldNum" sz="quarter" idx="5"/>
          </p:nvPr>
        </p:nvSpPr>
        <p:spPr/>
        <p:txBody>
          <a:bodyPr/>
          <a:lstStyle/>
          <a:p>
            <a:fld id="{A6E98C96-92E7-4296-838E-D580460E961B}" type="slidenum">
              <a:rPr lang="en-GB" smtClean="0"/>
              <a:t>7</a:t>
            </a:fld>
            <a:endParaRPr lang="en-GB" dirty="0"/>
          </a:p>
        </p:txBody>
      </p:sp>
    </p:spTree>
    <p:extLst>
      <p:ext uri="{BB962C8B-B14F-4D97-AF65-F5344CB8AC3E}">
        <p14:creationId xmlns:p14="http://schemas.microsoft.com/office/powerpoint/2010/main" val="222126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that the sinuses are named after the bone they are located in</a:t>
            </a:r>
          </a:p>
          <a:p>
            <a:endParaRPr lang="en-GB" dirty="0"/>
          </a:p>
        </p:txBody>
      </p:sp>
      <p:sp>
        <p:nvSpPr>
          <p:cNvPr id="4" name="Slide Number Placeholder 3"/>
          <p:cNvSpPr>
            <a:spLocks noGrp="1"/>
          </p:cNvSpPr>
          <p:nvPr>
            <p:ph type="sldNum" sz="quarter" idx="5"/>
          </p:nvPr>
        </p:nvSpPr>
        <p:spPr/>
        <p:txBody>
          <a:bodyPr/>
          <a:lstStyle/>
          <a:p>
            <a:fld id="{A6E98C96-92E7-4296-838E-D580460E961B}" type="slidenum">
              <a:rPr lang="en-GB" smtClean="0"/>
              <a:t>8</a:t>
            </a:fld>
            <a:endParaRPr lang="en-GB" dirty="0"/>
          </a:p>
        </p:txBody>
      </p:sp>
    </p:spTree>
    <p:extLst>
      <p:ext uri="{BB962C8B-B14F-4D97-AF65-F5344CB8AC3E}">
        <p14:creationId xmlns:p14="http://schemas.microsoft.com/office/powerpoint/2010/main" val="197540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meatus receives drainage from a specific area</a:t>
            </a:r>
          </a:p>
        </p:txBody>
      </p:sp>
      <p:sp>
        <p:nvSpPr>
          <p:cNvPr id="4" name="Slide Number Placeholder 3"/>
          <p:cNvSpPr>
            <a:spLocks noGrp="1"/>
          </p:cNvSpPr>
          <p:nvPr>
            <p:ph type="sldNum" sz="quarter" idx="5"/>
          </p:nvPr>
        </p:nvSpPr>
        <p:spPr/>
        <p:txBody>
          <a:bodyPr/>
          <a:lstStyle/>
          <a:p>
            <a:fld id="{A6E98C96-92E7-4296-838E-D580460E961B}" type="slidenum">
              <a:rPr lang="en-GB" smtClean="0"/>
              <a:t>9</a:t>
            </a:fld>
            <a:endParaRPr lang="en-GB" dirty="0"/>
          </a:p>
        </p:txBody>
      </p:sp>
    </p:spTree>
    <p:extLst>
      <p:ext uri="{BB962C8B-B14F-4D97-AF65-F5344CB8AC3E}">
        <p14:creationId xmlns:p14="http://schemas.microsoft.com/office/powerpoint/2010/main" val="108192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sinuses will appear darker because they are filled with air</a:t>
            </a:r>
          </a:p>
          <a:p>
            <a:r>
              <a:rPr lang="en-GB" dirty="0"/>
              <a:t>Be familiar with where they are located so that you can find them on x-rays</a:t>
            </a:r>
          </a:p>
        </p:txBody>
      </p:sp>
      <p:sp>
        <p:nvSpPr>
          <p:cNvPr id="4" name="Slide Number Placeholder 3"/>
          <p:cNvSpPr>
            <a:spLocks noGrp="1"/>
          </p:cNvSpPr>
          <p:nvPr>
            <p:ph type="sldNum" sz="quarter" idx="5"/>
          </p:nvPr>
        </p:nvSpPr>
        <p:spPr/>
        <p:txBody>
          <a:bodyPr/>
          <a:lstStyle/>
          <a:p>
            <a:fld id="{A6E98C96-92E7-4296-838E-D580460E961B}" type="slidenum">
              <a:rPr lang="en-GB" smtClean="0"/>
              <a:t>10</a:t>
            </a:fld>
            <a:endParaRPr lang="en-GB" dirty="0"/>
          </a:p>
        </p:txBody>
      </p:sp>
    </p:spTree>
    <p:extLst>
      <p:ext uri="{BB962C8B-B14F-4D97-AF65-F5344CB8AC3E}">
        <p14:creationId xmlns:p14="http://schemas.microsoft.com/office/powerpoint/2010/main" val="296931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Tip: G comes before P in the alphabet</a:t>
            </a:r>
          </a:p>
          <a:p>
            <a:r>
              <a:rPr lang="en-GB" dirty="0"/>
              <a:t>Therefore palato</a:t>
            </a:r>
            <a:r>
              <a:rPr lang="en-GB" b="1" dirty="0"/>
              <a:t>g</a:t>
            </a:r>
            <a:r>
              <a:rPr lang="en-GB" dirty="0"/>
              <a:t>lossal before palato</a:t>
            </a:r>
            <a:r>
              <a:rPr lang="en-GB" b="1" dirty="0"/>
              <a:t>p</a:t>
            </a:r>
            <a:r>
              <a:rPr lang="en-GB" dirty="0"/>
              <a:t>haryngeal </a:t>
            </a:r>
          </a:p>
        </p:txBody>
      </p:sp>
      <p:sp>
        <p:nvSpPr>
          <p:cNvPr id="4" name="Slide Number Placeholder 3"/>
          <p:cNvSpPr>
            <a:spLocks noGrp="1"/>
          </p:cNvSpPr>
          <p:nvPr>
            <p:ph type="sldNum" sz="quarter" idx="5"/>
          </p:nvPr>
        </p:nvSpPr>
        <p:spPr/>
        <p:txBody>
          <a:bodyPr/>
          <a:lstStyle/>
          <a:p>
            <a:fld id="{A6E98C96-92E7-4296-838E-D580460E961B}" type="slidenum">
              <a:rPr lang="en-GB" smtClean="0"/>
              <a:t>11</a:t>
            </a:fld>
            <a:endParaRPr lang="en-GB" dirty="0"/>
          </a:p>
        </p:txBody>
      </p:sp>
    </p:spTree>
    <p:extLst>
      <p:ext uri="{BB962C8B-B14F-4D97-AF65-F5344CB8AC3E}">
        <p14:creationId xmlns:p14="http://schemas.microsoft.com/office/powerpoint/2010/main" val="288243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 hyoid</a:t>
            </a:r>
          </a:p>
          <a:p>
            <a:r>
              <a:rPr lang="en-GB" dirty="0"/>
              <a:t>P= Laryngeal prominence</a:t>
            </a:r>
          </a:p>
          <a:p>
            <a:r>
              <a:rPr lang="en-GB" dirty="0"/>
              <a:t>T= Thyroid cartilage</a:t>
            </a:r>
          </a:p>
          <a:p>
            <a:r>
              <a:rPr lang="en-GB" dirty="0"/>
              <a:t>C= Cricoid cartilage</a:t>
            </a:r>
          </a:p>
          <a:p>
            <a:pPr marL="0" indent="0">
              <a:buFont typeface="Arial" panose="020B0604020202020204" pitchFamily="34" charset="0"/>
              <a:buNone/>
            </a:pPr>
            <a:r>
              <a:rPr lang="en-GB" dirty="0"/>
              <a:t>* = Tracheal rings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6E98C96-92E7-4296-838E-D580460E961B}" type="slidenum">
              <a:rPr lang="en-GB" smtClean="0"/>
              <a:t>12</a:t>
            </a:fld>
            <a:endParaRPr lang="en-GB" dirty="0"/>
          </a:p>
        </p:txBody>
      </p:sp>
    </p:spTree>
    <p:extLst>
      <p:ext uri="{BB962C8B-B14F-4D97-AF65-F5344CB8AC3E}">
        <p14:creationId xmlns:p14="http://schemas.microsoft.com/office/powerpoint/2010/main" val="253708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AAAB14F-71BA-4978-9BFD-D2A91F9E094D}"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A922FB-F382-4389-8EB1-20720C31D5FC}"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91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AAB14F-71BA-4978-9BFD-D2A91F9E094D}"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A922FB-F382-4389-8EB1-20720C31D5FC}" type="slidenum">
              <a:rPr lang="en-GB" smtClean="0"/>
              <a:t>‹#›</a:t>
            </a:fld>
            <a:endParaRPr lang="en-GB" dirty="0"/>
          </a:p>
        </p:txBody>
      </p:sp>
    </p:spTree>
    <p:extLst>
      <p:ext uri="{BB962C8B-B14F-4D97-AF65-F5344CB8AC3E}">
        <p14:creationId xmlns:p14="http://schemas.microsoft.com/office/powerpoint/2010/main" val="244350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AAB14F-71BA-4978-9BFD-D2A91F9E094D}"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A922FB-F382-4389-8EB1-20720C31D5FC}" type="slidenum">
              <a:rPr lang="en-GB" smtClean="0"/>
              <a:t>‹#›</a:t>
            </a:fld>
            <a:endParaRPr lang="en-GB"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0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buFont typeface="Arial" panose="020B0604020202020204" pitchFamily="34" charset="0"/>
              <a:buChar cha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AAAB14F-71BA-4978-9BFD-D2A91F9E094D}"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A922FB-F382-4389-8EB1-20720C31D5FC}" type="slidenum">
              <a:rPr lang="en-GB" smtClean="0"/>
              <a:t>‹#›</a:t>
            </a:fld>
            <a:endParaRPr lang="en-GB" dirty="0"/>
          </a:p>
        </p:txBody>
      </p:sp>
    </p:spTree>
    <p:extLst>
      <p:ext uri="{BB962C8B-B14F-4D97-AF65-F5344CB8AC3E}">
        <p14:creationId xmlns:p14="http://schemas.microsoft.com/office/powerpoint/2010/main" val="55412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AAB14F-71BA-4978-9BFD-D2A91F9E094D}"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A922FB-F382-4389-8EB1-20720C31D5FC}"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75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AAB14F-71BA-4978-9BFD-D2A91F9E094D}" type="datetimeFigureOut">
              <a:rPr lang="en-GB" smtClean="0"/>
              <a:t>15/01/2021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1A922FB-F382-4389-8EB1-20720C31D5FC}" type="slidenum">
              <a:rPr lang="en-GB" smtClean="0"/>
              <a:t>‹#›</a:t>
            </a:fld>
            <a:endParaRPr lang="en-GB" dirty="0"/>
          </a:p>
        </p:txBody>
      </p:sp>
    </p:spTree>
    <p:extLst>
      <p:ext uri="{BB962C8B-B14F-4D97-AF65-F5344CB8AC3E}">
        <p14:creationId xmlns:p14="http://schemas.microsoft.com/office/powerpoint/2010/main" val="282558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AAB14F-71BA-4978-9BFD-D2A91F9E094D}" type="datetimeFigureOut">
              <a:rPr lang="en-GB" smtClean="0"/>
              <a:t>15/01/2021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1A922FB-F382-4389-8EB1-20720C31D5FC}" type="slidenum">
              <a:rPr lang="en-GB" smtClean="0"/>
              <a:t>‹#›</a:t>
            </a:fld>
            <a:endParaRPr lang="en-GB" dirty="0"/>
          </a:p>
        </p:txBody>
      </p:sp>
    </p:spTree>
    <p:extLst>
      <p:ext uri="{BB962C8B-B14F-4D97-AF65-F5344CB8AC3E}">
        <p14:creationId xmlns:p14="http://schemas.microsoft.com/office/powerpoint/2010/main" val="158168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AAB14F-71BA-4978-9BFD-D2A91F9E094D}" type="datetimeFigureOut">
              <a:rPr lang="en-GB" smtClean="0"/>
              <a:t>15/01/2021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1A922FB-F382-4389-8EB1-20720C31D5FC}" type="slidenum">
              <a:rPr lang="en-GB" smtClean="0"/>
              <a:t>‹#›</a:t>
            </a:fld>
            <a:endParaRPr lang="en-GB" dirty="0"/>
          </a:p>
        </p:txBody>
      </p:sp>
    </p:spTree>
    <p:extLst>
      <p:ext uri="{BB962C8B-B14F-4D97-AF65-F5344CB8AC3E}">
        <p14:creationId xmlns:p14="http://schemas.microsoft.com/office/powerpoint/2010/main" val="3327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AB14F-71BA-4978-9BFD-D2A91F9E094D}" type="datetimeFigureOut">
              <a:rPr lang="en-GB" smtClean="0"/>
              <a:t>15/01/2021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1A922FB-F382-4389-8EB1-20720C31D5FC}" type="slidenum">
              <a:rPr lang="en-GB" smtClean="0"/>
              <a:t>‹#›</a:t>
            </a:fld>
            <a:endParaRPr lang="en-GB" dirty="0"/>
          </a:p>
        </p:txBody>
      </p:sp>
    </p:spTree>
    <p:extLst>
      <p:ext uri="{BB962C8B-B14F-4D97-AF65-F5344CB8AC3E}">
        <p14:creationId xmlns:p14="http://schemas.microsoft.com/office/powerpoint/2010/main" val="75042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AAB14F-71BA-4978-9BFD-D2A91F9E094D}" type="datetimeFigureOut">
              <a:rPr lang="en-GB" smtClean="0"/>
              <a:t>15/01/2021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1A922FB-F382-4389-8EB1-20720C31D5FC}" type="slidenum">
              <a:rPr lang="en-GB" smtClean="0"/>
              <a:t>‹#›</a:t>
            </a:fld>
            <a:endParaRPr lang="en-GB" dirty="0"/>
          </a:p>
        </p:txBody>
      </p:sp>
    </p:spTree>
    <p:extLst>
      <p:ext uri="{BB962C8B-B14F-4D97-AF65-F5344CB8AC3E}">
        <p14:creationId xmlns:p14="http://schemas.microsoft.com/office/powerpoint/2010/main" val="54226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AAB14F-71BA-4978-9BFD-D2A91F9E094D}" type="datetimeFigureOut">
              <a:rPr lang="en-GB" smtClean="0"/>
              <a:t>15/01/2021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1A922FB-F382-4389-8EB1-20720C31D5FC}"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22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AAAB14F-71BA-4978-9BFD-D2A91F9E094D}" type="datetimeFigureOut">
              <a:rPr lang="en-GB" smtClean="0"/>
              <a:t>15/01/2021</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1A922FB-F382-4389-8EB1-20720C31D5FC}" type="slidenum">
              <a:rPr lang="en-GB" smtClean="0"/>
              <a:t>‹#›</a:t>
            </a:fld>
            <a:endParaRPr lang="en-GB"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948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FA0D-E0EF-4871-8FB1-D70D34772F9E}"/>
              </a:ext>
            </a:extLst>
          </p:cNvPr>
          <p:cNvSpPr>
            <a:spLocks noGrp="1"/>
          </p:cNvSpPr>
          <p:nvPr>
            <p:ph type="ctrTitle"/>
          </p:nvPr>
        </p:nvSpPr>
        <p:spPr/>
        <p:txBody>
          <a:bodyPr/>
          <a:lstStyle/>
          <a:p>
            <a:r>
              <a:rPr lang="en-GB" dirty="0"/>
              <a:t>Nasal cavity, air sinuses and respiratory tract </a:t>
            </a:r>
          </a:p>
        </p:txBody>
      </p:sp>
      <p:sp>
        <p:nvSpPr>
          <p:cNvPr id="3" name="Subtitle 2">
            <a:extLst>
              <a:ext uri="{FF2B5EF4-FFF2-40B4-BE49-F238E27FC236}">
                <a16:creationId xmlns:a16="http://schemas.microsoft.com/office/drawing/2014/main" id="{0A9DBCE7-1D5A-4DA0-BD98-3D5EE4568107}"/>
              </a:ext>
            </a:extLst>
          </p:cNvPr>
          <p:cNvSpPr>
            <a:spLocks noGrp="1"/>
          </p:cNvSpPr>
          <p:nvPr>
            <p:ph type="subTitle" idx="1"/>
          </p:nvPr>
        </p:nvSpPr>
        <p:spPr/>
        <p:txBody>
          <a:bodyPr/>
          <a:lstStyle/>
          <a:p>
            <a:r>
              <a:rPr lang="en-GB" dirty="0"/>
              <a:t>Arfaa Butt </a:t>
            </a:r>
          </a:p>
          <a:p>
            <a:r>
              <a:rPr lang="en-GB" dirty="0"/>
              <a:t>mzyab26@nottingham.ac.uk</a:t>
            </a:r>
          </a:p>
        </p:txBody>
      </p:sp>
    </p:spTree>
    <p:extLst>
      <p:ext uri="{BB962C8B-B14F-4D97-AF65-F5344CB8AC3E}">
        <p14:creationId xmlns:p14="http://schemas.microsoft.com/office/powerpoint/2010/main" val="152564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2A35-E841-4C54-B3B6-F1F1FE60E529}"/>
              </a:ext>
            </a:extLst>
          </p:cNvPr>
          <p:cNvSpPr>
            <a:spLocks noGrp="1"/>
          </p:cNvSpPr>
          <p:nvPr>
            <p:ph type="title"/>
          </p:nvPr>
        </p:nvSpPr>
        <p:spPr/>
        <p:txBody>
          <a:bodyPr/>
          <a:lstStyle/>
          <a:p>
            <a:r>
              <a:rPr lang="en-GB" dirty="0"/>
              <a:t>Imaging</a:t>
            </a:r>
          </a:p>
        </p:txBody>
      </p:sp>
      <p:sp>
        <p:nvSpPr>
          <p:cNvPr id="3" name="Content Placeholder 2">
            <a:extLst>
              <a:ext uri="{FF2B5EF4-FFF2-40B4-BE49-F238E27FC236}">
                <a16:creationId xmlns:a16="http://schemas.microsoft.com/office/drawing/2014/main" id="{F27405D3-F38C-4264-9F29-B21F094349FF}"/>
              </a:ext>
            </a:extLst>
          </p:cNvPr>
          <p:cNvSpPr>
            <a:spLocks noGrp="1"/>
          </p:cNvSpPr>
          <p:nvPr>
            <p:ph idx="1"/>
          </p:nvPr>
        </p:nvSpPr>
        <p:spPr>
          <a:xfrm>
            <a:off x="2634727" y="2084832"/>
            <a:ext cx="1680411" cy="300878"/>
          </a:xfrm>
        </p:spPr>
        <p:txBody>
          <a:bodyPr>
            <a:normAutofit fontScale="62500" lnSpcReduction="20000"/>
          </a:bodyPr>
          <a:lstStyle/>
          <a:p>
            <a:r>
              <a:rPr lang="en-GB" dirty="0"/>
              <a:t>Frontal</a:t>
            </a:r>
          </a:p>
        </p:txBody>
      </p:sp>
      <p:pic>
        <p:nvPicPr>
          <p:cNvPr id="5" name="Picture 4">
            <a:extLst>
              <a:ext uri="{FF2B5EF4-FFF2-40B4-BE49-F238E27FC236}">
                <a16:creationId xmlns:a16="http://schemas.microsoft.com/office/drawing/2014/main" id="{294DB0E5-A9F7-4906-B970-06FBF68945CA}"/>
              </a:ext>
            </a:extLst>
          </p:cNvPr>
          <p:cNvPicPr>
            <a:picLocks noChangeAspect="1"/>
          </p:cNvPicPr>
          <p:nvPr/>
        </p:nvPicPr>
        <p:blipFill>
          <a:blip r:embed="rId3"/>
          <a:stretch>
            <a:fillRect/>
          </a:stretch>
        </p:blipFill>
        <p:spPr>
          <a:xfrm>
            <a:off x="78289" y="2710553"/>
            <a:ext cx="7624888" cy="2980242"/>
          </a:xfrm>
          <a:prstGeom prst="rect">
            <a:avLst/>
          </a:prstGeom>
        </p:spPr>
      </p:pic>
      <p:pic>
        <p:nvPicPr>
          <p:cNvPr id="7" name="Picture 6">
            <a:extLst>
              <a:ext uri="{FF2B5EF4-FFF2-40B4-BE49-F238E27FC236}">
                <a16:creationId xmlns:a16="http://schemas.microsoft.com/office/drawing/2014/main" id="{B3F536A7-EA24-4D0C-B090-96A1E844464F}"/>
              </a:ext>
            </a:extLst>
          </p:cNvPr>
          <p:cNvPicPr>
            <a:picLocks noChangeAspect="1"/>
          </p:cNvPicPr>
          <p:nvPr/>
        </p:nvPicPr>
        <p:blipFill>
          <a:blip r:embed="rId4"/>
          <a:stretch>
            <a:fillRect/>
          </a:stretch>
        </p:blipFill>
        <p:spPr>
          <a:xfrm>
            <a:off x="7667743" y="2309792"/>
            <a:ext cx="4273846" cy="3730028"/>
          </a:xfrm>
          <a:prstGeom prst="rect">
            <a:avLst/>
          </a:prstGeom>
        </p:spPr>
      </p:pic>
      <p:sp>
        <p:nvSpPr>
          <p:cNvPr id="8" name="Content Placeholder 2">
            <a:extLst>
              <a:ext uri="{FF2B5EF4-FFF2-40B4-BE49-F238E27FC236}">
                <a16:creationId xmlns:a16="http://schemas.microsoft.com/office/drawing/2014/main" id="{8F924283-9BF9-483C-B862-A4E8EB457507}"/>
              </a:ext>
            </a:extLst>
          </p:cNvPr>
          <p:cNvSpPr txBox="1">
            <a:spLocks/>
          </p:cNvSpPr>
          <p:nvPr/>
        </p:nvSpPr>
        <p:spPr>
          <a:xfrm>
            <a:off x="9063789" y="1783954"/>
            <a:ext cx="1680411" cy="30087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Lateral</a:t>
            </a:r>
          </a:p>
        </p:txBody>
      </p:sp>
    </p:spTree>
    <p:extLst>
      <p:ext uri="{BB962C8B-B14F-4D97-AF65-F5344CB8AC3E}">
        <p14:creationId xmlns:p14="http://schemas.microsoft.com/office/powerpoint/2010/main" val="66759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lu develops in the roof of your mouth according to science journal Nature  | Metro News">
            <a:extLst>
              <a:ext uri="{FF2B5EF4-FFF2-40B4-BE49-F238E27FC236}">
                <a16:creationId xmlns:a16="http://schemas.microsoft.com/office/drawing/2014/main" id="{38761F6C-F8C1-4F1D-9449-21F5942D7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072" y="2084832"/>
            <a:ext cx="6281928" cy="4187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162A93-1C25-4E78-A15A-4197E4C60874}"/>
              </a:ext>
            </a:extLst>
          </p:cNvPr>
          <p:cNvSpPr>
            <a:spLocks noGrp="1"/>
          </p:cNvSpPr>
          <p:nvPr>
            <p:ph type="title"/>
          </p:nvPr>
        </p:nvSpPr>
        <p:spPr/>
        <p:txBody>
          <a:bodyPr/>
          <a:lstStyle/>
          <a:p>
            <a:r>
              <a:rPr lang="en-GB" dirty="0"/>
              <a:t>Entrance to the oropharynx</a:t>
            </a:r>
          </a:p>
        </p:txBody>
      </p:sp>
      <p:sp>
        <p:nvSpPr>
          <p:cNvPr id="3" name="Content Placeholder 2">
            <a:extLst>
              <a:ext uri="{FF2B5EF4-FFF2-40B4-BE49-F238E27FC236}">
                <a16:creationId xmlns:a16="http://schemas.microsoft.com/office/drawing/2014/main" id="{6D4DDE77-AE75-40DA-9E20-8D21F1264D91}"/>
              </a:ext>
            </a:extLst>
          </p:cNvPr>
          <p:cNvSpPr>
            <a:spLocks noGrp="1"/>
          </p:cNvSpPr>
          <p:nvPr>
            <p:ph idx="1"/>
          </p:nvPr>
        </p:nvSpPr>
        <p:spPr/>
        <p:txBody>
          <a:bodyPr>
            <a:normAutofit fontScale="92500" lnSpcReduction="10000"/>
          </a:bodyPr>
          <a:lstStyle/>
          <a:p>
            <a:r>
              <a:rPr lang="en-GB" dirty="0"/>
              <a:t>Palate</a:t>
            </a:r>
          </a:p>
          <a:p>
            <a:pPr lvl="1"/>
            <a:r>
              <a:rPr lang="en-GB" dirty="0"/>
              <a:t>Hard palate: Bony</a:t>
            </a:r>
          </a:p>
          <a:p>
            <a:pPr lvl="1"/>
            <a:r>
              <a:rPr lang="en-GB" dirty="0"/>
              <a:t>Soft palate: Muscular</a:t>
            </a:r>
          </a:p>
          <a:p>
            <a:endParaRPr lang="en-GB" dirty="0"/>
          </a:p>
          <a:p>
            <a:r>
              <a:rPr lang="en-GB" dirty="0"/>
              <a:t>Root of tongue</a:t>
            </a:r>
          </a:p>
          <a:p>
            <a:r>
              <a:rPr lang="en-GB" dirty="0"/>
              <a:t>Pharyngeal arches</a:t>
            </a:r>
          </a:p>
          <a:p>
            <a:pPr lvl="1"/>
            <a:r>
              <a:rPr lang="en-GB" dirty="0"/>
              <a:t>Palatoglossal arch</a:t>
            </a:r>
          </a:p>
          <a:p>
            <a:pPr lvl="1"/>
            <a:r>
              <a:rPr lang="en-GB" dirty="0"/>
              <a:t>Palatopharyngeal arch </a:t>
            </a:r>
          </a:p>
          <a:p>
            <a:r>
              <a:rPr lang="en-GB" dirty="0">
                <a:solidFill>
                  <a:schemeClr val="accent3"/>
                </a:solidFill>
              </a:rPr>
              <a:t>Tip: G comes before P in the alphabet</a:t>
            </a:r>
          </a:p>
        </p:txBody>
      </p:sp>
    </p:spTree>
    <p:extLst>
      <p:ext uri="{BB962C8B-B14F-4D97-AF65-F5344CB8AC3E}">
        <p14:creationId xmlns:p14="http://schemas.microsoft.com/office/powerpoint/2010/main" val="24914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A803-1591-4C3B-B6B7-DBD9841CAD09}"/>
              </a:ext>
            </a:extLst>
          </p:cNvPr>
          <p:cNvSpPr>
            <a:spLocks noGrp="1"/>
          </p:cNvSpPr>
          <p:nvPr>
            <p:ph type="title"/>
          </p:nvPr>
        </p:nvSpPr>
        <p:spPr/>
        <p:txBody>
          <a:bodyPr/>
          <a:lstStyle/>
          <a:p>
            <a:r>
              <a:rPr lang="en-GB" dirty="0"/>
              <a:t>Surface anatomy of the neck (larynx)</a:t>
            </a:r>
          </a:p>
        </p:txBody>
      </p:sp>
      <p:sp>
        <p:nvSpPr>
          <p:cNvPr id="3" name="Content Placeholder 2">
            <a:extLst>
              <a:ext uri="{FF2B5EF4-FFF2-40B4-BE49-F238E27FC236}">
                <a16:creationId xmlns:a16="http://schemas.microsoft.com/office/drawing/2014/main" id="{FD0A4C82-CA3E-41EE-901B-A29C155C63C7}"/>
              </a:ext>
            </a:extLst>
          </p:cNvPr>
          <p:cNvSpPr>
            <a:spLocks noGrp="1"/>
          </p:cNvSpPr>
          <p:nvPr>
            <p:ph idx="1"/>
          </p:nvPr>
        </p:nvSpPr>
        <p:spPr/>
        <p:txBody>
          <a:bodyPr/>
          <a:lstStyle/>
          <a:p>
            <a:r>
              <a:rPr lang="en-GB" dirty="0"/>
              <a:t>Hyoid bone – C3</a:t>
            </a:r>
          </a:p>
          <a:p>
            <a:r>
              <a:rPr lang="en-GB" dirty="0"/>
              <a:t>Thyroid Cartilage – C4-C5</a:t>
            </a:r>
          </a:p>
          <a:p>
            <a:r>
              <a:rPr lang="en-GB" dirty="0"/>
              <a:t>Cricoid cartilage- C6</a:t>
            </a:r>
          </a:p>
          <a:p>
            <a:r>
              <a:rPr lang="en-GB" dirty="0"/>
              <a:t>Tracheal rings</a:t>
            </a:r>
          </a:p>
          <a:p>
            <a:endParaRPr lang="en-GB" dirty="0"/>
          </a:p>
          <a:p>
            <a:r>
              <a:rPr lang="en-GB" dirty="0"/>
              <a:t>Laryngeal prominence</a:t>
            </a:r>
          </a:p>
          <a:p>
            <a:endParaRPr lang="en-GB" dirty="0"/>
          </a:p>
        </p:txBody>
      </p:sp>
      <p:pic>
        <p:nvPicPr>
          <p:cNvPr id="7" name="Picture 6">
            <a:extLst>
              <a:ext uri="{FF2B5EF4-FFF2-40B4-BE49-F238E27FC236}">
                <a16:creationId xmlns:a16="http://schemas.microsoft.com/office/drawing/2014/main" id="{344B2F8B-6FB4-4181-B875-E79DEE079FB9}"/>
              </a:ext>
            </a:extLst>
          </p:cNvPr>
          <p:cNvPicPr>
            <a:picLocks noChangeAspect="1"/>
          </p:cNvPicPr>
          <p:nvPr/>
        </p:nvPicPr>
        <p:blipFill>
          <a:blip r:embed="rId3"/>
          <a:stretch>
            <a:fillRect/>
          </a:stretch>
        </p:blipFill>
        <p:spPr>
          <a:xfrm>
            <a:off x="6563104" y="1690688"/>
            <a:ext cx="3195734" cy="3543362"/>
          </a:xfrm>
          <a:prstGeom prst="rect">
            <a:avLst/>
          </a:prstGeom>
        </p:spPr>
      </p:pic>
      <p:pic>
        <p:nvPicPr>
          <p:cNvPr id="5" name="Picture 4">
            <a:extLst>
              <a:ext uri="{FF2B5EF4-FFF2-40B4-BE49-F238E27FC236}">
                <a16:creationId xmlns:a16="http://schemas.microsoft.com/office/drawing/2014/main" id="{3D6B869C-15A2-494B-8469-694B1477987C}"/>
              </a:ext>
            </a:extLst>
          </p:cNvPr>
          <p:cNvPicPr>
            <a:picLocks noChangeAspect="1"/>
          </p:cNvPicPr>
          <p:nvPr/>
        </p:nvPicPr>
        <p:blipFill rotWithShape="1">
          <a:blip r:embed="rId4"/>
          <a:srcRect r="29570"/>
          <a:stretch/>
        </p:blipFill>
        <p:spPr>
          <a:xfrm>
            <a:off x="9342146" y="4044447"/>
            <a:ext cx="2640694" cy="2781541"/>
          </a:xfrm>
          <a:prstGeom prst="rect">
            <a:avLst/>
          </a:prstGeom>
        </p:spPr>
      </p:pic>
    </p:spTree>
    <p:extLst>
      <p:ext uri="{BB962C8B-B14F-4D97-AF65-F5344CB8AC3E}">
        <p14:creationId xmlns:p14="http://schemas.microsoft.com/office/powerpoint/2010/main" val="380539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 1.1 - The major cartilages in the laryngeal skeleton. ">
            <a:extLst>
              <a:ext uri="{FF2B5EF4-FFF2-40B4-BE49-F238E27FC236}">
                <a16:creationId xmlns:a16="http://schemas.microsoft.com/office/drawing/2014/main" id="{3D2A699A-0CAB-43ED-A19C-237D2E01A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708" y="2743200"/>
            <a:ext cx="6905876" cy="3749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382D79-2E53-4A80-A3C5-3D96204B7AAF}"/>
              </a:ext>
            </a:extLst>
          </p:cNvPr>
          <p:cNvSpPr>
            <a:spLocks noGrp="1"/>
          </p:cNvSpPr>
          <p:nvPr>
            <p:ph type="title"/>
          </p:nvPr>
        </p:nvSpPr>
        <p:spPr/>
        <p:txBody>
          <a:bodyPr/>
          <a:lstStyle/>
          <a:p>
            <a:r>
              <a:rPr lang="en-GB" dirty="0"/>
              <a:t>Structure of the larynx</a:t>
            </a:r>
          </a:p>
        </p:txBody>
      </p:sp>
      <p:sp>
        <p:nvSpPr>
          <p:cNvPr id="3" name="Content Placeholder 2">
            <a:extLst>
              <a:ext uri="{FF2B5EF4-FFF2-40B4-BE49-F238E27FC236}">
                <a16:creationId xmlns:a16="http://schemas.microsoft.com/office/drawing/2014/main" id="{11A7891A-7F76-4CFD-8502-DD9BEEDD4D6D}"/>
              </a:ext>
            </a:extLst>
          </p:cNvPr>
          <p:cNvSpPr>
            <a:spLocks noGrp="1"/>
          </p:cNvSpPr>
          <p:nvPr>
            <p:ph idx="1"/>
          </p:nvPr>
        </p:nvSpPr>
        <p:spPr>
          <a:xfrm>
            <a:off x="838200" y="1825625"/>
            <a:ext cx="10515600" cy="4667250"/>
          </a:xfrm>
        </p:spPr>
        <p:txBody>
          <a:bodyPr>
            <a:normAutofit lnSpcReduction="10000"/>
          </a:bodyPr>
          <a:lstStyle/>
          <a:p>
            <a:r>
              <a:rPr lang="en-GB" dirty="0"/>
              <a:t>Function</a:t>
            </a:r>
          </a:p>
          <a:p>
            <a:pPr lvl="1"/>
            <a:r>
              <a:rPr lang="en-GB" dirty="0"/>
              <a:t>Phonation (speaking)</a:t>
            </a:r>
          </a:p>
          <a:p>
            <a:pPr lvl="1"/>
            <a:r>
              <a:rPr lang="en-GB" dirty="0"/>
              <a:t>Cough reflex</a:t>
            </a:r>
          </a:p>
          <a:p>
            <a:pPr lvl="1"/>
            <a:r>
              <a:rPr lang="en-GB" dirty="0"/>
              <a:t>Protection of lower respiratory tract </a:t>
            </a:r>
          </a:p>
          <a:p>
            <a:r>
              <a:rPr lang="en-GB" dirty="0"/>
              <a:t>Unpaired cartilages</a:t>
            </a:r>
          </a:p>
          <a:p>
            <a:pPr lvl="1"/>
            <a:r>
              <a:rPr lang="en-GB" dirty="0"/>
              <a:t>Thyroid Cricoid</a:t>
            </a:r>
          </a:p>
          <a:p>
            <a:pPr lvl="1"/>
            <a:r>
              <a:rPr lang="en-GB" dirty="0"/>
              <a:t>Epiglottis</a:t>
            </a:r>
          </a:p>
          <a:p>
            <a:r>
              <a:rPr lang="en-GB" dirty="0"/>
              <a:t>Paired Cartilage</a:t>
            </a:r>
          </a:p>
          <a:p>
            <a:pPr lvl="1"/>
            <a:r>
              <a:rPr lang="en-GB" dirty="0"/>
              <a:t>Cuneiform</a:t>
            </a:r>
          </a:p>
          <a:p>
            <a:pPr lvl="1"/>
            <a:r>
              <a:rPr lang="en-GB" dirty="0"/>
              <a:t>Corniculate</a:t>
            </a:r>
          </a:p>
          <a:p>
            <a:pPr lvl="1"/>
            <a:r>
              <a:rPr lang="en-GB" dirty="0"/>
              <a:t>Arytenoid</a:t>
            </a:r>
          </a:p>
        </p:txBody>
      </p:sp>
    </p:spTree>
    <p:extLst>
      <p:ext uri="{BB962C8B-B14F-4D97-AF65-F5344CB8AC3E}">
        <p14:creationId xmlns:p14="http://schemas.microsoft.com/office/powerpoint/2010/main" val="41667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FBF4-4726-4E2E-B1C3-281B657E9986}"/>
              </a:ext>
            </a:extLst>
          </p:cNvPr>
          <p:cNvSpPr>
            <a:spLocks noGrp="1"/>
          </p:cNvSpPr>
          <p:nvPr>
            <p:ph type="title"/>
          </p:nvPr>
        </p:nvSpPr>
        <p:spPr/>
        <p:txBody>
          <a:bodyPr/>
          <a:lstStyle/>
          <a:p>
            <a:r>
              <a:rPr lang="en-GB" dirty="0"/>
              <a:t>Pharynx</a:t>
            </a:r>
          </a:p>
        </p:txBody>
      </p:sp>
      <p:sp>
        <p:nvSpPr>
          <p:cNvPr id="3" name="Content Placeholder 2">
            <a:extLst>
              <a:ext uri="{FF2B5EF4-FFF2-40B4-BE49-F238E27FC236}">
                <a16:creationId xmlns:a16="http://schemas.microsoft.com/office/drawing/2014/main" id="{94994ACD-6613-49DD-89E2-A11C7A40C757}"/>
              </a:ext>
            </a:extLst>
          </p:cNvPr>
          <p:cNvSpPr>
            <a:spLocks noGrp="1"/>
          </p:cNvSpPr>
          <p:nvPr>
            <p:ph idx="1"/>
          </p:nvPr>
        </p:nvSpPr>
        <p:spPr>
          <a:xfrm>
            <a:off x="6352674" y="1825625"/>
            <a:ext cx="5001126" cy="4351338"/>
          </a:xfrm>
        </p:spPr>
        <p:txBody>
          <a:bodyPr/>
          <a:lstStyle/>
          <a:p>
            <a:r>
              <a:rPr lang="en-GB" dirty="0"/>
              <a:t>Role: Connect nasal/oral cavities to larynx and oesophagus</a:t>
            </a:r>
          </a:p>
          <a:p>
            <a:endParaRPr lang="en-GB" dirty="0"/>
          </a:p>
          <a:p>
            <a:r>
              <a:rPr lang="en-GB" dirty="0"/>
              <a:t>Nasopharynx = behind nasal cavity</a:t>
            </a:r>
          </a:p>
          <a:p>
            <a:r>
              <a:rPr lang="en-GB" dirty="0"/>
              <a:t>Oropharynx= behind oral cavity</a:t>
            </a:r>
          </a:p>
          <a:p>
            <a:r>
              <a:rPr lang="en-GB" dirty="0"/>
              <a:t>Laryngopharynx= behind larynx</a:t>
            </a:r>
          </a:p>
        </p:txBody>
      </p:sp>
      <p:pic>
        <p:nvPicPr>
          <p:cNvPr id="9218" name="Picture 2">
            <a:extLst>
              <a:ext uri="{FF2B5EF4-FFF2-40B4-BE49-F238E27FC236}">
                <a16:creationId xmlns:a16="http://schemas.microsoft.com/office/drawing/2014/main" id="{F5DF942E-B295-45DF-9CDD-FE9E4E306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65" y="1514544"/>
            <a:ext cx="5306762" cy="497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24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3887-F07E-462A-BB36-07B46AF1CF63}"/>
              </a:ext>
            </a:extLst>
          </p:cNvPr>
          <p:cNvSpPr>
            <a:spLocks noGrp="1"/>
          </p:cNvSpPr>
          <p:nvPr>
            <p:ph type="title"/>
          </p:nvPr>
        </p:nvSpPr>
        <p:spPr/>
        <p:txBody>
          <a:bodyPr/>
          <a:lstStyle/>
          <a:p>
            <a:r>
              <a:rPr lang="en-GB" dirty="0"/>
              <a:t>Respiratory tract</a:t>
            </a:r>
          </a:p>
        </p:txBody>
      </p:sp>
      <p:sp>
        <p:nvSpPr>
          <p:cNvPr id="3" name="Content Placeholder 2">
            <a:extLst>
              <a:ext uri="{FF2B5EF4-FFF2-40B4-BE49-F238E27FC236}">
                <a16:creationId xmlns:a16="http://schemas.microsoft.com/office/drawing/2014/main" id="{4840DCCE-757A-4882-A124-6D6DB3354CA7}"/>
              </a:ext>
            </a:extLst>
          </p:cNvPr>
          <p:cNvSpPr>
            <a:spLocks noGrp="1"/>
          </p:cNvSpPr>
          <p:nvPr>
            <p:ph idx="1"/>
          </p:nvPr>
        </p:nvSpPr>
        <p:spPr>
          <a:xfrm>
            <a:off x="6689558" y="1825625"/>
            <a:ext cx="4664242" cy="4351338"/>
          </a:xfrm>
        </p:spPr>
        <p:txBody>
          <a:bodyPr/>
          <a:lstStyle/>
          <a:p>
            <a:r>
              <a:rPr lang="en-GB" dirty="0"/>
              <a:t>Trachea</a:t>
            </a:r>
          </a:p>
          <a:p>
            <a:pPr>
              <a:buFont typeface="Symbol" panose="05050102010706020507" pitchFamily="18" charset="2"/>
              <a:buChar char="®"/>
            </a:pPr>
            <a:r>
              <a:rPr lang="en-GB" dirty="0">
                <a:sym typeface="Wingdings" panose="05000000000000000000" pitchFamily="2" charset="2"/>
              </a:rPr>
              <a:t>R and L main bronchi</a:t>
            </a:r>
          </a:p>
          <a:p>
            <a:pPr>
              <a:buFont typeface="Symbol" panose="05050102010706020507" pitchFamily="18" charset="2"/>
              <a:buChar char="®"/>
            </a:pPr>
            <a:r>
              <a:rPr lang="en-GB" dirty="0">
                <a:sym typeface="Wingdings" panose="05000000000000000000" pitchFamily="2" charset="2"/>
              </a:rPr>
              <a:t>Lobar (secondary bronchi)</a:t>
            </a:r>
          </a:p>
          <a:p>
            <a:pPr>
              <a:buFont typeface="Symbol" panose="05050102010706020507" pitchFamily="18" charset="2"/>
              <a:buChar char="®"/>
            </a:pPr>
            <a:r>
              <a:rPr lang="en-GB" dirty="0">
                <a:sym typeface="Wingdings" panose="05000000000000000000" pitchFamily="2" charset="2"/>
              </a:rPr>
              <a:t>Segmental (tertiary) bronchi</a:t>
            </a:r>
          </a:p>
          <a:p>
            <a:pPr>
              <a:buFont typeface="Symbol" panose="05050102010706020507" pitchFamily="18" charset="2"/>
              <a:buChar char="®"/>
            </a:pPr>
            <a:r>
              <a:rPr lang="en-GB" dirty="0">
                <a:sym typeface="Wingdings" panose="05000000000000000000" pitchFamily="2" charset="2"/>
              </a:rPr>
              <a:t>Terminal bronchioles</a:t>
            </a:r>
          </a:p>
          <a:p>
            <a:pPr>
              <a:buFont typeface="Symbol" panose="05050102010706020507" pitchFamily="18" charset="2"/>
              <a:buChar char="®"/>
            </a:pPr>
            <a:r>
              <a:rPr lang="en-GB" dirty="0">
                <a:sym typeface="Wingdings" panose="05000000000000000000" pitchFamily="2" charset="2"/>
              </a:rPr>
              <a:t>Alveolar ducts</a:t>
            </a:r>
          </a:p>
          <a:p>
            <a:pPr>
              <a:buFont typeface="Symbol" panose="05050102010706020507" pitchFamily="18" charset="2"/>
              <a:buChar char="®"/>
            </a:pPr>
            <a:r>
              <a:rPr lang="en-GB" dirty="0">
                <a:sym typeface="Wingdings" panose="05000000000000000000" pitchFamily="2" charset="2"/>
              </a:rPr>
              <a:t>Alveolar sacs</a:t>
            </a:r>
            <a:endParaRPr lang="en-GB" dirty="0"/>
          </a:p>
        </p:txBody>
      </p:sp>
      <p:pic>
        <p:nvPicPr>
          <p:cNvPr id="5" name="Picture 4">
            <a:extLst>
              <a:ext uri="{FF2B5EF4-FFF2-40B4-BE49-F238E27FC236}">
                <a16:creationId xmlns:a16="http://schemas.microsoft.com/office/drawing/2014/main" id="{A71BA04C-6B72-4CEC-9D66-A946D9AEA88A}"/>
              </a:ext>
            </a:extLst>
          </p:cNvPr>
          <p:cNvPicPr>
            <a:picLocks noChangeAspect="1"/>
          </p:cNvPicPr>
          <p:nvPr/>
        </p:nvPicPr>
        <p:blipFill>
          <a:blip r:embed="rId3"/>
          <a:stretch>
            <a:fillRect/>
          </a:stretch>
        </p:blipFill>
        <p:spPr>
          <a:xfrm>
            <a:off x="1239861" y="1575695"/>
            <a:ext cx="4450466" cy="5105842"/>
          </a:xfrm>
          <a:prstGeom prst="rect">
            <a:avLst/>
          </a:prstGeom>
        </p:spPr>
      </p:pic>
    </p:spTree>
    <p:extLst>
      <p:ext uri="{BB962C8B-B14F-4D97-AF65-F5344CB8AC3E}">
        <p14:creationId xmlns:p14="http://schemas.microsoft.com/office/powerpoint/2010/main" val="121747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FFB9-F850-4285-83A8-7979C31FA18B}"/>
              </a:ext>
            </a:extLst>
          </p:cNvPr>
          <p:cNvSpPr>
            <a:spLocks noGrp="1"/>
          </p:cNvSpPr>
          <p:nvPr>
            <p:ph type="title"/>
          </p:nvPr>
        </p:nvSpPr>
        <p:spPr/>
        <p:txBody>
          <a:bodyPr/>
          <a:lstStyle/>
          <a:p>
            <a:r>
              <a:rPr lang="en-GB" dirty="0"/>
              <a:t>Trachea</a:t>
            </a:r>
          </a:p>
        </p:txBody>
      </p:sp>
      <p:sp>
        <p:nvSpPr>
          <p:cNvPr id="3" name="Content Placeholder 2">
            <a:extLst>
              <a:ext uri="{FF2B5EF4-FFF2-40B4-BE49-F238E27FC236}">
                <a16:creationId xmlns:a16="http://schemas.microsoft.com/office/drawing/2014/main" id="{FD7B2A1D-C27A-4129-A429-F6553F095E72}"/>
              </a:ext>
            </a:extLst>
          </p:cNvPr>
          <p:cNvSpPr>
            <a:spLocks noGrp="1"/>
          </p:cNvSpPr>
          <p:nvPr>
            <p:ph idx="1"/>
          </p:nvPr>
        </p:nvSpPr>
        <p:spPr>
          <a:xfrm>
            <a:off x="838200" y="1825625"/>
            <a:ext cx="7503695" cy="4351338"/>
          </a:xfrm>
        </p:spPr>
        <p:txBody>
          <a:bodyPr/>
          <a:lstStyle/>
          <a:p>
            <a:r>
              <a:rPr lang="en-GB" dirty="0"/>
              <a:t>Runs from C6 </a:t>
            </a:r>
            <a:r>
              <a:rPr lang="en-GB" dirty="0">
                <a:sym typeface="Wingdings" panose="05000000000000000000" pitchFamily="2" charset="2"/>
              </a:rPr>
              <a:t> T5/T4</a:t>
            </a:r>
          </a:p>
          <a:p>
            <a:r>
              <a:rPr lang="en-GB" dirty="0">
                <a:sym typeface="Wingdings" panose="05000000000000000000" pitchFamily="2" charset="2"/>
              </a:rPr>
              <a:t>At T4/T5 it bifurcates into R and L bronchi</a:t>
            </a:r>
          </a:p>
          <a:p>
            <a:endParaRPr lang="en-GB" dirty="0">
              <a:sym typeface="Wingdings" panose="05000000000000000000" pitchFamily="2" charset="2"/>
            </a:endParaRPr>
          </a:p>
          <a:p>
            <a:r>
              <a:rPr lang="en-GB" dirty="0">
                <a:sym typeface="Wingdings" panose="05000000000000000000" pitchFamily="2" charset="2"/>
              </a:rPr>
              <a:t>Carina= ridge where the trachea bifurcates</a:t>
            </a:r>
          </a:p>
          <a:p>
            <a:endParaRPr lang="en-GB" dirty="0">
              <a:sym typeface="Wingdings" panose="05000000000000000000" pitchFamily="2" charset="2"/>
            </a:endParaRPr>
          </a:p>
          <a:p>
            <a:r>
              <a:rPr lang="en-GB" dirty="0">
                <a:sym typeface="Wingdings" panose="05000000000000000000" pitchFamily="2" charset="2"/>
              </a:rPr>
              <a:t>R main bronchus is wider and more vertical</a:t>
            </a:r>
          </a:p>
          <a:p>
            <a:r>
              <a:rPr lang="en-GB" dirty="0">
                <a:solidFill>
                  <a:schemeClr val="accent2"/>
                </a:solidFill>
                <a:sym typeface="Wingdings" panose="05000000000000000000" pitchFamily="2" charset="2"/>
              </a:rPr>
              <a:t>Clinical relevance= More likely for foreign objects to end up in R main bronchus</a:t>
            </a:r>
            <a:endParaRPr lang="en-GB" dirty="0">
              <a:solidFill>
                <a:schemeClr val="accent2"/>
              </a:solidFill>
            </a:endParaRPr>
          </a:p>
        </p:txBody>
      </p:sp>
      <p:pic>
        <p:nvPicPr>
          <p:cNvPr id="10242" name="Picture 2" descr="Surgical anatomy of the trachea - Furlow- Annals of Cardiothoracic Surgery">
            <a:extLst>
              <a:ext uri="{FF2B5EF4-FFF2-40B4-BE49-F238E27FC236}">
                <a16:creationId xmlns:a16="http://schemas.microsoft.com/office/drawing/2014/main" id="{5681C24F-4580-443C-B087-40EE34C5C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8049" y="557463"/>
            <a:ext cx="246697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ronchopulmonary Segments of the Lungs | Lung Segments | Tertiary Bronchi">
            <a:extLst>
              <a:ext uri="{FF2B5EF4-FFF2-40B4-BE49-F238E27FC236}">
                <a16:creationId xmlns:a16="http://schemas.microsoft.com/office/drawing/2014/main" id="{A590889F-44DE-44BA-A1C7-674753C7B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713" y="-103452"/>
            <a:ext cx="4251158" cy="3036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1A4E8D-1462-4BE6-82EC-25CD0A0F9C95}"/>
              </a:ext>
            </a:extLst>
          </p:cNvPr>
          <p:cNvSpPr>
            <a:spLocks noGrp="1"/>
          </p:cNvSpPr>
          <p:nvPr>
            <p:ph type="title"/>
          </p:nvPr>
        </p:nvSpPr>
        <p:spPr/>
        <p:txBody>
          <a:bodyPr/>
          <a:lstStyle/>
          <a:p>
            <a:r>
              <a:rPr lang="en-GB" dirty="0"/>
              <a:t>Bronchopulmonary segments</a:t>
            </a:r>
          </a:p>
        </p:txBody>
      </p:sp>
      <p:sp>
        <p:nvSpPr>
          <p:cNvPr id="3" name="Content Placeholder 2">
            <a:extLst>
              <a:ext uri="{FF2B5EF4-FFF2-40B4-BE49-F238E27FC236}">
                <a16:creationId xmlns:a16="http://schemas.microsoft.com/office/drawing/2014/main" id="{F3960F2F-F72C-48BE-930C-B5C524F29B99}"/>
              </a:ext>
            </a:extLst>
          </p:cNvPr>
          <p:cNvSpPr>
            <a:spLocks noGrp="1"/>
          </p:cNvSpPr>
          <p:nvPr>
            <p:ph idx="1"/>
          </p:nvPr>
        </p:nvSpPr>
        <p:spPr>
          <a:xfrm>
            <a:off x="1024129" y="2286000"/>
            <a:ext cx="5828492" cy="2920701"/>
          </a:xfrm>
        </p:spPr>
        <p:txBody>
          <a:bodyPr>
            <a:normAutofit/>
          </a:bodyPr>
          <a:lstStyle/>
          <a:p>
            <a:r>
              <a:rPr lang="en-GB" sz="2400" dirty="0"/>
              <a:t>Each lobar (secondary) bronchi supplies one lobe </a:t>
            </a:r>
          </a:p>
          <a:p>
            <a:r>
              <a:rPr lang="en-GB" sz="2400" dirty="0"/>
              <a:t>Each segmental bronchi supplies one bronchopulmonary segment</a:t>
            </a:r>
          </a:p>
          <a:p>
            <a:r>
              <a:rPr lang="en-GB" sz="2400" dirty="0"/>
              <a:t>Bronchopulmonary segment= function unit of the lung</a:t>
            </a:r>
          </a:p>
        </p:txBody>
      </p:sp>
      <p:pic>
        <p:nvPicPr>
          <p:cNvPr id="5" name="Picture 4">
            <a:extLst>
              <a:ext uri="{FF2B5EF4-FFF2-40B4-BE49-F238E27FC236}">
                <a16:creationId xmlns:a16="http://schemas.microsoft.com/office/drawing/2014/main" id="{55F52F6A-4481-4B21-A6E7-9E4F4C777592}"/>
              </a:ext>
            </a:extLst>
          </p:cNvPr>
          <p:cNvPicPr>
            <a:picLocks noChangeAspect="1"/>
          </p:cNvPicPr>
          <p:nvPr/>
        </p:nvPicPr>
        <p:blipFill>
          <a:blip r:embed="rId4"/>
          <a:stretch>
            <a:fillRect/>
          </a:stretch>
        </p:blipFill>
        <p:spPr>
          <a:xfrm>
            <a:off x="7187476" y="3080836"/>
            <a:ext cx="4907705" cy="3596952"/>
          </a:xfrm>
          <a:prstGeom prst="rect">
            <a:avLst/>
          </a:prstGeom>
        </p:spPr>
      </p:pic>
      <p:sp>
        <p:nvSpPr>
          <p:cNvPr id="6" name="TextBox 5">
            <a:extLst>
              <a:ext uri="{FF2B5EF4-FFF2-40B4-BE49-F238E27FC236}">
                <a16:creationId xmlns:a16="http://schemas.microsoft.com/office/drawing/2014/main" id="{6C974B36-1589-4F8D-8B94-4E81D2E81DBA}"/>
              </a:ext>
            </a:extLst>
          </p:cNvPr>
          <p:cNvSpPr txBox="1"/>
          <p:nvPr/>
        </p:nvSpPr>
        <p:spPr>
          <a:xfrm>
            <a:off x="1024128" y="4879312"/>
            <a:ext cx="5727032" cy="1631216"/>
          </a:xfrm>
          <a:prstGeom prst="rect">
            <a:avLst/>
          </a:prstGeom>
          <a:noFill/>
        </p:spPr>
        <p:txBody>
          <a:bodyPr wrap="square" rtlCol="0">
            <a:spAutoFit/>
          </a:bodyPr>
          <a:lstStyle/>
          <a:p>
            <a:r>
              <a:rPr lang="en-GB" sz="2000" dirty="0">
                <a:solidFill>
                  <a:schemeClr val="accent2"/>
                </a:solidFill>
              </a:rPr>
              <a:t>Clinical significance:</a:t>
            </a:r>
          </a:p>
          <a:p>
            <a:r>
              <a:rPr lang="en-GB" sz="2000" dirty="0">
                <a:solidFill>
                  <a:schemeClr val="accent2"/>
                </a:solidFill>
              </a:rPr>
              <a:t>If there is damage or disease in one segment, it usually stays within that segment (if it hasn’t spread)</a:t>
            </a:r>
          </a:p>
          <a:p>
            <a:r>
              <a:rPr lang="en-GB" sz="2000" dirty="0">
                <a:solidFill>
                  <a:schemeClr val="accent2"/>
                </a:solidFill>
              </a:rPr>
              <a:t>Surgeons only need to remove one segment rather thana  whole lobe or lung = segmentectomy </a:t>
            </a:r>
          </a:p>
        </p:txBody>
      </p:sp>
    </p:spTree>
    <p:extLst>
      <p:ext uri="{BB962C8B-B14F-4D97-AF65-F5344CB8AC3E}">
        <p14:creationId xmlns:p14="http://schemas.microsoft.com/office/powerpoint/2010/main" val="2627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6AF0-DD67-49BC-BBEF-603335D0A22C}"/>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7ECBFBC0-E1DA-4355-AAB8-68A565462CB8}"/>
              </a:ext>
            </a:extLst>
          </p:cNvPr>
          <p:cNvSpPr>
            <a:spLocks noGrp="1"/>
          </p:cNvSpPr>
          <p:nvPr>
            <p:ph sz="half" idx="1"/>
          </p:nvPr>
        </p:nvSpPr>
        <p:spPr/>
        <p:txBody>
          <a:bodyPr/>
          <a:lstStyle/>
          <a:p>
            <a:r>
              <a:rPr lang="en-GB" dirty="0"/>
              <a:t>Essential Clinical Anatomy (Moor and Agur)</a:t>
            </a:r>
          </a:p>
          <a:p>
            <a:r>
              <a:rPr lang="en-GB" dirty="0"/>
              <a:t>Teach Me Anatomy</a:t>
            </a:r>
          </a:p>
          <a:p>
            <a:r>
              <a:rPr lang="en-GB" dirty="0"/>
              <a:t>Google Images</a:t>
            </a:r>
          </a:p>
          <a:p>
            <a:endParaRPr lang="en-GB" dirty="0"/>
          </a:p>
          <a:p>
            <a:r>
              <a:rPr lang="en-GB" dirty="0"/>
              <a:t>Questions?</a:t>
            </a:r>
          </a:p>
          <a:p>
            <a:r>
              <a:rPr lang="en-GB" dirty="0"/>
              <a:t>mzyab26@nottingham.ac.uk</a:t>
            </a:r>
          </a:p>
          <a:p>
            <a:endParaRPr lang="en-GB" dirty="0"/>
          </a:p>
        </p:txBody>
      </p:sp>
      <p:grpSp>
        <p:nvGrpSpPr>
          <p:cNvPr id="5" name="Group 4">
            <a:extLst>
              <a:ext uri="{FF2B5EF4-FFF2-40B4-BE49-F238E27FC236}">
                <a16:creationId xmlns:a16="http://schemas.microsoft.com/office/drawing/2014/main" id="{E4A69566-7258-4043-8884-85A5AD1A1704}"/>
              </a:ext>
            </a:extLst>
          </p:cNvPr>
          <p:cNvGrpSpPr/>
          <p:nvPr/>
        </p:nvGrpSpPr>
        <p:grpSpPr>
          <a:xfrm>
            <a:off x="7522095" y="4975692"/>
            <a:ext cx="5044012" cy="1876696"/>
            <a:chOff x="1351324" y="4704862"/>
            <a:chExt cx="5044012" cy="1876696"/>
          </a:xfrm>
        </p:grpSpPr>
        <p:pic>
          <p:nvPicPr>
            <p:cNvPr id="6" name="Picture 5">
              <a:extLst>
                <a:ext uri="{FF2B5EF4-FFF2-40B4-BE49-F238E27FC236}">
                  <a16:creationId xmlns:a16="http://schemas.microsoft.com/office/drawing/2014/main" id="{46EA2A22-267D-4440-B0A5-E78DD1613E25}"/>
                </a:ext>
              </a:extLst>
            </p:cNvPr>
            <p:cNvPicPr>
              <a:picLocks noChangeAspect="1"/>
            </p:cNvPicPr>
            <p:nvPr/>
          </p:nvPicPr>
          <p:blipFill>
            <a:blip r:embed="rId2"/>
            <a:stretch>
              <a:fillRect/>
            </a:stretch>
          </p:blipFill>
          <p:spPr>
            <a:xfrm>
              <a:off x="1351324" y="4704862"/>
              <a:ext cx="582984" cy="582984"/>
            </a:xfrm>
            <a:prstGeom prst="rect">
              <a:avLst/>
            </a:prstGeom>
          </p:spPr>
        </p:pic>
        <p:pic>
          <p:nvPicPr>
            <p:cNvPr id="7" name="Picture 6">
              <a:extLst>
                <a:ext uri="{FF2B5EF4-FFF2-40B4-BE49-F238E27FC236}">
                  <a16:creationId xmlns:a16="http://schemas.microsoft.com/office/drawing/2014/main" id="{9DF31674-D97D-480E-9C72-09E318FE1A69}"/>
                </a:ext>
              </a:extLst>
            </p:cNvPr>
            <p:cNvPicPr>
              <a:picLocks noChangeAspect="1"/>
            </p:cNvPicPr>
            <p:nvPr/>
          </p:nvPicPr>
          <p:blipFill>
            <a:blip r:embed="rId3"/>
            <a:stretch>
              <a:fillRect/>
            </a:stretch>
          </p:blipFill>
          <p:spPr>
            <a:xfrm>
              <a:off x="1351324" y="5309068"/>
              <a:ext cx="535354" cy="535354"/>
            </a:xfrm>
            <a:prstGeom prst="rect">
              <a:avLst/>
            </a:prstGeom>
          </p:spPr>
        </p:pic>
        <p:pic>
          <p:nvPicPr>
            <p:cNvPr id="8" name="Picture 7">
              <a:extLst>
                <a:ext uri="{FF2B5EF4-FFF2-40B4-BE49-F238E27FC236}">
                  <a16:creationId xmlns:a16="http://schemas.microsoft.com/office/drawing/2014/main" id="{87DDF7BD-5991-449B-AA80-A0E961DAF04E}"/>
                </a:ext>
              </a:extLst>
            </p:cNvPr>
            <p:cNvPicPr>
              <a:picLocks noChangeAspect="1"/>
            </p:cNvPicPr>
            <p:nvPr/>
          </p:nvPicPr>
          <p:blipFill>
            <a:blip r:embed="rId4"/>
            <a:stretch>
              <a:fillRect/>
            </a:stretch>
          </p:blipFill>
          <p:spPr>
            <a:xfrm>
              <a:off x="1351324" y="5935984"/>
              <a:ext cx="535354" cy="645574"/>
            </a:xfrm>
            <a:prstGeom prst="rect">
              <a:avLst/>
            </a:prstGeom>
          </p:spPr>
        </p:pic>
        <p:sp>
          <p:nvSpPr>
            <p:cNvPr id="9" name="TextBox 8">
              <a:extLst>
                <a:ext uri="{FF2B5EF4-FFF2-40B4-BE49-F238E27FC236}">
                  <a16:creationId xmlns:a16="http://schemas.microsoft.com/office/drawing/2014/main" id="{399507E9-CBFD-4BAD-96A3-9E8EAB9A2428}"/>
                </a:ext>
              </a:extLst>
            </p:cNvPr>
            <p:cNvSpPr txBox="1"/>
            <p:nvPr/>
          </p:nvSpPr>
          <p:spPr>
            <a:xfrm>
              <a:off x="1934308" y="4800298"/>
              <a:ext cx="1766381" cy="369332"/>
            </a:xfrm>
            <a:prstGeom prst="rect">
              <a:avLst/>
            </a:prstGeom>
            <a:noFill/>
          </p:spPr>
          <p:txBody>
            <a:bodyPr wrap="none" rtlCol="0">
              <a:spAutoFit/>
            </a:bodyPr>
            <a:lstStyle/>
            <a:p>
              <a:r>
                <a:rPr lang="en-US" dirty="0"/>
                <a:t>@SCRUBSNotts</a:t>
              </a:r>
            </a:p>
          </p:txBody>
        </p:sp>
        <p:sp>
          <p:nvSpPr>
            <p:cNvPr id="10" name="TextBox 9">
              <a:extLst>
                <a:ext uri="{FF2B5EF4-FFF2-40B4-BE49-F238E27FC236}">
                  <a16:creationId xmlns:a16="http://schemas.microsoft.com/office/drawing/2014/main" id="{72B29524-E7FD-44BD-B898-8EAF45FC68E1}"/>
                </a:ext>
              </a:extLst>
            </p:cNvPr>
            <p:cNvSpPr txBox="1"/>
            <p:nvPr/>
          </p:nvSpPr>
          <p:spPr>
            <a:xfrm>
              <a:off x="1934307" y="5392079"/>
              <a:ext cx="1835759" cy="369332"/>
            </a:xfrm>
            <a:prstGeom prst="rect">
              <a:avLst/>
            </a:prstGeom>
            <a:noFill/>
          </p:spPr>
          <p:txBody>
            <a:bodyPr wrap="none" rtlCol="0">
              <a:spAutoFit/>
            </a:bodyPr>
            <a:lstStyle/>
            <a:p>
              <a:r>
                <a:rPr lang="en-US" dirty="0"/>
                <a:t>scrubsnottingham</a:t>
              </a:r>
            </a:p>
          </p:txBody>
        </p:sp>
        <p:sp>
          <p:nvSpPr>
            <p:cNvPr id="11" name="Rectangle 10">
              <a:extLst>
                <a:ext uri="{FF2B5EF4-FFF2-40B4-BE49-F238E27FC236}">
                  <a16:creationId xmlns:a16="http://schemas.microsoft.com/office/drawing/2014/main" id="{2AA92E1C-E046-4A1A-8F3A-275B7865B48E}"/>
                </a:ext>
              </a:extLst>
            </p:cNvPr>
            <p:cNvSpPr/>
            <p:nvPr/>
          </p:nvSpPr>
          <p:spPr>
            <a:xfrm>
              <a:off x="1934307" y="6074105"/>
              <a:ext cx="4461029" cy="369332"/>
            </a:xfrm>
            <a:prstGeom prst="rect">
              <a:avLst/>
            </a:prstGeom>
          </p:spPr>
          <p:txBody>
            <a:bodyPr wrap="none">
              <a:spAutoFit/>
            </a:bodyPr>
            <a:lstStyle/>
            <a:p>
              <a:r>
                <a:rPr lang="en-US" dirty="0"/>
                <a:t>Nottingham SCRUBS Student Surgical Society</a:t>
              </a:r>
            </a:p>
          </p:txBody>
        </p:sp>
      </p:grpSp>
      <p:pic>
        <p:nvPicPr>
          <p:cNvPr id="12290" name="Picture 2" descr="Pin by Jasmine Warren on The Awkward Yeti | Biology humor, Biology jokes,  Science jokes">
            <a:extLst>
              <a:ext uri="{FF2B5EF4-FFF2-40B4-BE49-F238E27FC236}">
                <a16:creationId xmlns:a16="http://schemas.microsoft.com/office/drawing/2014/main" id="{3E95B053-2DFC-4423-A09E-7AA2F784F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9992" y="347756"/>
            <a:ext cx="4158500" cy="415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2196-2EFF-49BC-8E5B-B974B343DBD2}"/>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26C51B3A-3B5A-4978-BF5E-AA0C520550F0}"/>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GB" sz="2800" dirty="0"/>
              <a:t>Consider the surface anatomy of the nose and neck (larynx) </a:t>
            </a:r>
          </a:p>
          <a:p>
            <a:pPr>
              <a:buFont typeface="Wingdings" panose="05000000000000000000" pitchFamily="2" charset="2"/>
              <a:buChar char="q"/>
            </a:pPr>
            <a:r>
              <a:rPr lang="en-GB" sz="2800" dirty="0"/>
              <a:t>Identify on the prosections; the hard and soft palates; structures forming the entrance to the oropharynx; the openings of the paranasal air sinuses and nasolacrimal duct </a:t>
            </a:r>
          </a:p>
          <a:p>
            <a:pPr>
              <a:buFont typeface="Wingdings" panose="05000000000000000000" pitchFamily="2" charset="2"/>
              <a:buChar char="q"/>
            </a:pPr>
            <a:r>
              <a:rPr lang="en-GB" sz="2800" dirty="0"/>
              <a:t>Identify on X-rays, CT scans and sections of the head; the nasal septum, conchae, meati, and paranasal air sinuses</a:t>
            </a:r>
          </a:p>
          <a:p>
            <a:pPr>
              <a:buFont typeface="Wingdings" panose="05000000000000000000" pitchFamily="2" charset="2"/>
              <a:buChar char="q"/>
            </a:pPr>
            <a:r>
              <a:rPr lang="en-GB" sz="2800" dirty="0">
                <a:solidFill>
                  <a:schemeClr val="tx1"/>
                </a:solidFill>
              </a:rPr>
              <a:t>Identify on the cadaver the lobes of the lungs and appreciate the division of the trachea into main, lobar and segmental bronchi so as to appreciate the presence and significance of bronchopulmonary segments</a:t>
            </a:r>
          </a:p>
          <a:p>
            <a:endParaRPr lang="en-GB" dirty="0"/>
          </a:p>
        </p:txBody>
      </p:sp>
    </p:spTree>
    <p:extLst>
      <p:ext uri="{BB962C8B-B14F-4D97-AF65-F5344CB8AC3E}">
        <p14:creationId xmlns:p14="http://schemas.microsoft.com/office/powerpoint/2010/main" val="15688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D8AE-DA0E-4C42-BE69-BB090570B857}"/>
              </a:ext>
            </a:extLst>
          </p:cNvPr>
          <p:cNvSpPr>
            <a:spLocks noGrp="1"/>
          </p:cNvSpPr>
          <p:nvPr>
            <p:ph type="title"/>
          </p:nvPr>
        </p:nvSpPr>
        <p:spPr/>
        <p:txBody>
          <a:bodyPr/>
          <a:lstStyle/>
          <a:p>
            <a:r>
              <a:rPr lang="en-GB" dirty="0"/>
              <a:t>Surface anatomy of the nose</a:t>
            </a:r>
          </a:p>
        </p:txBody>
      </p:sp>
      <p:sp>
        <p:nvSpPr>
          <p:cNvPr id="3" name="Content Placeholder 2">
            <a:extLst>
              <a:ext uri="{FF2B5EF4-FFF2-40B4-BE49-F238E27FC236}">
                <a16:creationId xmlns:a16="http://schemas.microsoft.com/office/drawing/2014/main" id="{AF86535D-C87F-4D43-B09B-2D9C9E6DAA48}"/>
              </a:ext>
            </a:extLst>
          </p:cNvPr>
          <p:cNvSpPr>
            <a:spLocks noGrp="1"/>
          </p:cNvSpPr>
          <p:nvPr>
            <p:ph idx="1"/>
          </p:nvPr>
        </p:nvSpPr>
        <p:spPr>
          <a:xfrm>
            <a:off x="838200" y="1825625"/>
            <a:ext cx="5145505" cy="4351338"/>
          </a:xfrm>
        </p:spPr>
        <p:txBody>
          <a:bodyPr>
            <a:normAutofit lnSpcReduction="10000"/>
          </a:bodyPr>
          <a:lstStyle/>
          <a:p>
            <a:pPr marL="0" indent="0">
              <a:buNone/>
            </a:pPr>
            <a:r>
              <a:rPr lang="en-GB" u="sng" dirty="0"/>
              <a:t>Key features:</a:t>
            </a:r>
          </a:p>
          <a:p>
            <a:r>
              <a:rPr lang="en-GB" dirty="0"/>
              <a:t>Root</a:t>
            </a:r>
          </a:p>
          <a:p>
            <a:r>
              <a:rPr lang="en-GB" dirty="0"/>
              <a:t>Bridge</a:t>
            </a:r>
          </a:p>
          <a:p>
            <a:r>
              <a:rPr lang="en-GB" dirty="0"/>
              <a:t>Dorsum</a:t>
            </a:r>
          </a:p>
          <a:p>
            <a:r>
              <a:rPr lang="en-GB" dirty="0"/>
              <a:t>Apex</a:t>
            </a:r>
          </a:p>
          <a:p>
            <a:r>
              <a:rPr lang="en-GB" dirty="0"/>
              <a:t>Ala</a:t>
            </a:r>
          </a:p>
          <a:p>
            <a:r>
              <a:rPr lang="en-GB" dirty="0"/>
              <a:t>Naris</a:t>
            </a:r>
          </a:p>
          <a:p>
            <a:r>
              <a:rPr lang="en-GB" dirty="0"/>
              <a:t>Nasal septum</a:t>
            </a:r>
          </a:p>
          <a:p>
            <a:endParaRPr lang="en-GB" dirty="0"/>
          </a:p>
        </p:txBody>
      </p:sp>
      <p:pic>
        <p:nvPicPr>
          <p:cNvPr id="5" name="Picture 4">
            <a:extLst>
              <a:ext uri="{FF2B5EF4-FFF2-40B4-BE49-F238E27FC236}">
                <a16:creationId xmlns:a16="http://schemas.microsoft.com/office/drawing/2014/main" id="{47891CBD-E072-46C6-B38A-AC1981AF10A5}"/>
              </a:ext>
            </a:extLst>
          </p:cNvPr>
          <p:cNvPicPr>
            <a:picLocks noChangeAspect="1"/>
          </p:cNvPicPr>
          <p:nvPr/>
        </p:nvPicPr>
        <p:blipFill>
          <a:blip r:embed="rId3"/>
          <a:stretch>
            <a:fillRect/>
          </a:stretch>
        </p:blipFill>
        <p:spPr>
          <a:xfrm>
            <a:off x="6885662" y="1692234"/>
            <a:ext cx="4869602" cy="4618120"/>
          </a:xfrm>
          <a:prstGeom prst="rect">
            <a:avLst/>
          </a:prstGeom>
        </p:spPr>
      </p:pic>
    </p:spTree>
    <p:extLst>
      <p:ext uri="{BB962C8B-B14F-4D97-AF65-F5344CB8AC3E}">
        <p14:creationId xmlns:p14="http://schemas.microsoft.com/office/powerpoint/2010/main" val="400208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7B747C-AFDA-4A4D-B86B-330A6FEB821B}"/>
              </a:ext>
            </a:extLst>
          </p:cNvPr>
          <p:cNvSpPr>
            <a:spLocks noGrp="1"/>
          </p:cNvSpPr>
          <p:nvPr>
            <p:ph type="title"/>
          </p:nvPr>
        </p:nvSpPr>
        <p:spPr/>
        <p:txBody>
          <a:bodyPr/>
          <a:lstStyle/>
          <a:p>
            <a:r>
              <a:rPr lang="en-GB" dirty="0"/>
              <a:t>Structure of nose</a:t>
            </a:r>
          </a:p>
        </p:txBody>
      </p:sp>
      <p:sp>
        <p:nvSpPr>
          <p:cNvPr id="5" name="Content Placeholder 4">
            <a:extLst>
              <a:ext uri="{FF2B5EF4-FFF2-40B4-BE49-F238E27FC236}">
                <a16:creationId xmlns:a16="http://schemas.microsoft.com/office/drawing/2014/main" id="{F2BBC091-B39F-479B-840E-D836B62C6928}"/>
              </a:ext>
            </a:extLst>
          </p:cNvPr>
          <p:cNvSpPr>
            <a:spLocks noGrp="1"/>
          </p:cNvSpPr>
          <p:nvPr>
            <p:ph idx="1"/>
          </p:nvPr>
        </p:nvSpPr>
        <p:spPr>
          <a:xfrm>
            <a:off x="838200" y="1825625"/>
            <a:ext cx="5466347" cy="4351338"/>
          </a:xfrm>
        </p:spPr>
        <p:txBody>
          <a:bodyPr/>
          <a:lstStyle/>
          <a:p>
            <a:r>
              <a:rPr lang="en-GB" dirty="0"/>
              <a:t>Most superior part of the respiratory tract</a:t>
            </a:r>
          </a:p>
          <a:p>
            <a:endParaRPr lang="en-GB" dirty="0"/>
          </a:p>
          <a:p>
            <a:r>
              <a:rPr lang="en-GB" b="1" dirty="0"/>
              <a:t>Vestibule: </a:t>
            </a:r>
            <a:r>
              <a:rPr lang="en-GB" dirty="0"/>
              <a:t>Just inside nasal opening</a:t>
            </a:r>
          </a:p>
          <a:p>
            <a:r>
              <a:rPr lang="en-GB" b="1" dirty="0"/>
              <a:t>Respiratory region</a:t>
            </a:r>
            <a:r>
              <a:rPr lang="en-GB" dirty="0"/>
              <a:t>: Lined with ciliated pseudostratified epithelium + goblet cells (mucous secreting)</a:t>
            </a:r>
          </a:p>
          <a:p>
            <a:r>
              <a:rPr lang="en-GB" b="1" dirty="0"/>
              <a:t>Olfactory region</a:t>
            </a:r>
            <a:r>
              <a:rPr lang="en-GB" dirty="0"/>
              <a:t>: Lined by olfactory receptors  </a:t>
            </a:r>
          </a:p>
        </p:txBody>
      </p:sp>
      <p:pic>
        <p:nvPicPr>
          <p:cNvPr id="1026" name="Picture 2">
            <a:extLst>
              <a:ext uri="{FF2B5EF4-FFF2-40B4-BE49-F238E27FC236}">
                <a16:creationId xmlns:a16="http://schemas.microsoft.com/office/drawing/2014/main" id="{9770D492-9C76-445E-990C-F6BF0716D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152" y="1479307"/>
            <a:ext cx="5495091" cy="41684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18D6152-38BC-4345-9A48-E850D80F8978}"/>
              </a:ext>
            </a:extLst>
          </p:cNvPr>
          <p:cNvSpPr/>
          <p:nvPr/>
        </p:nvSpPr>
        <p:spPr>
          <a:xfrm>
            <a:off x="838200" y="3333309"/>
            <a:ext cx="1689847" cy="40072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A109FFD-5F4F-483D-8512-A66F8A4C3D95}"/>
              </a:ext>
            </a:extLst>
          </p:cNvPr>
          <p:cNvSpPr/>
          <p:nvPr/>
        </p:nvSpPr>
        <p:spPr>
          <a:xfrm>
            <a:off x="838200" y="3940743"/>
            <a:ext cx="3023796" cy="4007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0B8C3B6-3FBF-4009-AA90-4D9F2CCE52B5}"/>
              </a:ext>
            </a:extLst>
          </p:cNvPr>
          <p:cNvSpPr/>
          <p:nvPr/>
        </p:nvSpPr>
        <p:spPr>
          <a:xfrm>
            <a:off x="838199" y="5247043"/>
            <a:ext cx="2733173" cy="40072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79B2571-BAFF-40E0-B4AB-B12B19064C44}"/>
              </a:ext>
            </a:extLst>
          </p:cNvPr>
          <p:cNvSpPr/>
          <p:nvPr/>
        </p:nvSpPr>
        <p:spPr>
          <a:xfrm>
            <a:off x="6745045" y="4372447"/>
            <a:ext cx="828966" cy="40072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FF054AC-D846-4178-831E-D65D3E8D4F9D}"/>
              </a:ext>
            </a:extLst>
          </p:cNvPr>
          <p:cNvSpPr/>
          <p:nvPr/>
        </p:nvSpPr>
        <p:spPr>
          <a:xfrm>
            <a:off x="7720404" y="5178332"/>
            <a:ext cx="1606476" cy="4007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A591B5C-D623-4A4F-BBBA-BA99C53A9D57}"/>
              </a:ext>
            </a:extLst>
          </p:cNvPr>
          <p:cNvSpPr/>
          <p:nvPr/>
        </p:nvSpPr>
        <p:spPr>
          <a:xfrm>
            <a:off x="9419676" y="1625264"/>
            <a:ext cx="1324524" cy="40072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420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7B747C-AFDA-4A4D-B86B-330A6FEB821B}"/>
              </a:ext>
            </a:extLst>
          </p:cNvPr>
          <p:cNvSpPr>
            <a:spLocks noGrp="1"/>
          </p:cNvSpPr>
          <p:nvPr>
            <p:ph type="title"/>
          </p:nvPr>
        </p:nvSpPr>
        <p:spPr/>
        <p:txBody>
          <a:bodyPr/>
          <a:lstStyle/>
          <a:p>
            <a:r>
              <a:rPr lang="en-GB" dirty="0"/>
              <a:t>Functions of the nasal cavities</a:t>
            </a:r>
          </a:p>
        </p:txBody>
      </p:sp>
      <p:sp>
        <p:nvSpPr>
          <p:cNvPr id="5" name="Content Placeholder 4">
            <a:extLst>
              <a:ext uri="{FF2B5EF4-FFF2-40B4-BE49-F238E27FC236}">
                <a16:creationId xmlns:a16="http://schemas.microsoft.com/office/drawing/2014/main" id="{F2BBC091-B39F-479B-840E-D836B62C6928}"/>
              </a:ext>
            </a:extLst>
          </p:cNvPr>
          <p:cNvSpPr>
            <a:spLocks noGrp="1"/>
          </p:cNvSpPr>
          <p:nvPr>
            <p:ph idx="1"/>
          </p:nvPr>
        </p:nvSpPr>
        <p:spPr>
          <a:xfrm>
            <a:off x="786785" y="2298961"/>
            <a:ext cx="5097379" cy="4351338"/>
          </a:xfrm>
        </p:spPr>
        <p:txBody>
          <a:bodyPr/>
          <a:lstStyle/>
          <a:p>
            <a:r>
              <a:rPr lang="en-GB" dirty="0"/>
              <a:t>Conditioning the air </a:t>
            </a:r>
          </a:p>
          <a:p>
            <a:r>
              <a:rPr lang="en-GB" dirty="0"/>
              <a:t>Respiration</a:t>
            </a:r>
          </a:p>
          <a:p>
            <a:r>
              <a:rPr lang="en-GB" dirty="0"/>
              <a:t>Olfaction (smell)</a:t>
            </a:r>
          </a:p>
          <a:p>
            <a:r>
              <a:rPr lang="en-GB" dirty="0"/>
              <a:t>Draining paranasal sinuses/lacrimal ducts</a:t>
            </a:r>
          </a:p>
        </p:txBody>
      </p:sp>
      <p:pic>
        <p:nvPicPr>
          <p:cNvPr id="2052" name="Picture 4" descr="anatomy of nose - Google Search | Nose diagram, Human body anatomy, Nasal  passages">
            <a:extLst>
              <a:ext uri="{FF2B5EF4-FFF2-40B4-BE49-F238E27FC236}">
                <a16:creationId xmlns:a16="http://schemas.microsoft.com/office/drawing/2014/main" id="{CCB1AB67-FE6D-4E2D-A658-ACD30E491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087" y="1811549"/>
            <a:ext cx="6363176" cy="463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B99C-02BE-49DD-BCE4-994E7FD289CD}"/>
              </a:ext>
            </a:extLst>
          </p:cNvPr>
          <p:cNvSpPr>
            <a:spLocks noGrp="1"/>
          </p:cNvSpPr>
          <p:nvPr>
            <p:ph type="title"/>
          </p:nvPr>
        </p:nvSpPr>
        <p:spPr/>
        <p:txBody>
          <a:bodyPr/>
          <a:lstStyle/>
          <a:p>
            <a:r>
              <a:rPr lang="en-GB" dirty="0"/>
              <a:t>Boundaries of the nasal cavities</a:t>
            </a:r>
          </a:p>
        </p:txBody>
      </p:sp>
      <p:sp>
        <p:nvSpPr>
          <p:cNvPr id="3" name="Content Placeholder 2">
            <a:extLst>
              <a:ext uri="{FF2B5EF4-FFF2-40B4-BE49-F238E27FC236}">
                <a16:creationId xmlns:a16="http://schemas.microsoft.com/office/drawing/2014/main" id="{F7CFA9C8-58CB-4DD2-A1D3-5860B28CBEF9}"/>
              </a:ext>
            </a:extLst>
          </p:cNvPr>
          <p:cNvSpPr>
            <a:spLocks noGrp="1"/>
          </p:cNvSpPr>
          <p:nvPr>
            <p:ph idx="1"/>
          </p:nvPr>
        </p:nvSpPr>
        <p:spPr>
          <a:xfrm>
            <a:off x="6757737" y="2084832"/>
            <a:ext cx="5434263" cy="4351338"/>
          </a:xfrm>
        </p:spPr>
        <p:txBody>
          <a:bodyPr/>
          <a:lstStyle/>
          <a:p>
            <a:r>
              <a:rPr lang="en-GB" dirty="0"/>
              <a:t>Superior: Ethmoid bone</a:t>
            </a:r>
          </a:p>
          <a:p>
            <a:endParaRPr lang="en-GB" dirty="0"/>
          </a:p>
          <a:p>
            <a:r>
              <a:rPr lang="en-GB" dirty="0"/>
              <a:t>Inferior: Hard palate</a:t>
            </a:r>
          </a:p>
          <a:p>
            <a:endParaRPr lang="en-GB" dirty="0"/>
          </a:p>
          <a:p>
            <a:r>
              <a:rPr lang="en-GB" dirty="0"/>
              <a:t>Medial wall: Nasal septum</a:t>
            </a:r>
          </a:p>
          <a:p>
            <a:endParaRPr lang="en-GB" dirty="0"/>
          </a:p>
          <a:p>
            <a:r>
              <a:rPr lang="en-GB" dirty="0"/>
              <a:t>Lateral wall: Conchae +Meati </a:t>
            </a:r>
          </a:p>
        </p:txBody>
      </p:sp>
      <p:pic>
        <p:nvPicPr>
          <p:cNvPr id="3076" name="Picture 4" descr="nose | Description, Functions, &amp; Facts | Britannica">
            <a:extLst>
              <a:ext uri="{FF2B5EF4-FFF2-40B4-BE49-F238E27FC236}">
                <a16:creationId xmlns:a16="http://schemas.microsoft.com/office/drawing/2014/main" id="{96AB6E73-D226-453F-A201-43DC846BC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51" y="2084832"/>
            <a:ext cx="4596313" cy="397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3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B9A76F5-2B48-4FDC-935A-5FD8128CA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663" y="2996224"/>
            <a:ext cx="6109674" cy="3414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EF133E-6986-419B-8462-5E2B2B087C67}"/>
              </a:ext>
            </a:extLst>
          </p:cNvPr>
          <p:cNvSpPr>
            <a:spLocks noGrp="1"/>
          </p:cNvSpPr>
          <p:nvPr>
            <p:ph type="title"/>
          </p:nvPr>
        </p:nvSpPr>
        <p:spPr/>
        <p:txBody>
          <a:bodyPr/>
          <a:lstStyle/>
          <a:p>
            <a:r>
              <a:rPr lang="en-GB" dirty="0"/>
              <a:t>Structure of the cavities</a:t>
            </a:r>
          </a:p>
        </p:txBody>
      </p:sp>
      <p:sp>
        <p:nvSpPr>
          <p:cNvPr id="3" name="Content Placeholder 2">
            <a:extLst>
              <a:ext uri="{FF2B5EF4-FFF2-40B4-BE49-F238E27FC236}">
                <a16:creationId xmlns:a16="http://schemas.microsoft.com/office/drawing/2014/main" id="{44ABDAC9-BC2C-4E4D-BA45-1A0144B278D3}"/>
              </a:ext>
            </a:extLst>
          </p:cNvPr>
          <p:cNvSpPr>
            <a:spLocks noGrp="1"/>
          </p:cNvSpPr>
          <p:nvPr>
            <p:ph idx="1"/>
          </p:nvPr>
        </p:nvSpPr>
        <p:spPr>
          <a:xfrm>
            <a:off x="838200" y="1825624"/>
            <a:ext cx="6149823" cy="5032375"/>
          </a:xfrm>
        </p:spPr>
        <p:txBody>
          <a:bodyPr>
            <a:normAutofit/>
          </a:bodyPr>
          <a:lstStyle/>
          <a:p>
            <a:r>
              <a:rPr lang="en-GB" dirty="0"/>
              <a:t>Conchae/ Turbinate bones</a:t>
            </a:r>
          </a:p>
          <a:p>
            <a:pPr lvl="1"/>
            <a:r>
              <a:rPr lang="en-GB" dirty="0"/>
              <a:t>Superior </a:t>
            </a:r>
          </a:p>
          <a:p>
            <a:pPr lvl="1"/>
            <a:r>
              <a:rPr lang="en-GB" dirty="0"/>
              <a:t>Middle</a:t>
            </a:r>
          </a:p>
          <a:p>
            <a:pPr lvl="1"/>
            <a:r>
              <a:rPr lang="en-GB" dirty="0"/>
              <a:t> Inferior</a:t>
            </a:r>
          </a:p>
          <a:p>
            <a:r>
              <a:rPr lang="en-GB" dirty="0"/>
              <a:t>Meatus</a:t>
            </a:r>
          </a:p>
          <a:p>
            <a:pPr lvl="1"/>
            <a:r>
              <a:rPr lang="en-GB" dirty="0"/>
              <a:t>Superior </a:t>
            </a:r>
          </a:p>
          <a:p>
            <a:pPr lvl="1"/>
            <a:r>
              <a:rPr lang="en-GB" dirty="0"/>
              <a:t>Middle</a:t>
            </a:r>
          </a:p>
          <a:p>
            <a:pPr lvl="1"/>
            <a:r>
              <a:rPr lang="en-GB" dirty="0"/>
              <a:t>Inferior</a:t>
            </a:r>
          </a:p>
          <a:p>
            <a:r>
              <a:rPr lang="en-GB" dirty="0"/>
              <a:t>Spheno-ethmoidal recess: Space above superior conchae</a:t>
            </a:r>
          </a:p>
          <a:p>
            <a:endParaRPr lang="en-GB" dirty="0"/>
          </a:p>
          <a:p>
            <a:pPr marL="0" indent="0">
              <a:buNone/>
            </a:pPr>
            <a:endParaRPr lang="en-GB" dirty="0"/>
          </a:p>
        </p:txBody>
      </p:sp>
      <p:pic>
        <p:nvPicPr>
          <p:cNvPr id="4100" name="Picture 4" descr="Nose, Nasal cavity, Paranasal Sinuses &amp; Pharynx">
            <a:extLst>
              <a:ext uri="{FF2B5EF4-FFF2-40B4-BE49-F238E27FC236}">
                <a16:creationId xmlns:a16="http://schemas.microsoft.com/office/drawing/2014/main" id="{E4F60DEA-C9F7-4F13-8D8C-2C5738196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310" y="447547"/>
            <a:ext cx="3341818" cy="226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57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06B1-DD60-49A3-A601-151ED7553775}"/>
              </a:ext>
            </a:extLst>
          </p:cNvPr>
          <p:cNvSpPr>
            <a:spLocks noGrp="1"/>
          </p:cNvSpPr>
          <p:nvPr>
            <p:ph type="title"/>
          </p:nvPr>
        </p:nvSpPr>
        <p:spPr/>
        <p:txBody>
          <a:bodyPr/>
          <a:lstStyle/>
          <a:p>
            <a:r>
              <a:rPr lang="en-GB" dirty="0"/>
              <a:t>Air sinuses</a:t>
            </a:r>
          </a:p>
        </p:txBody>
      </p:sp>
      <p:sp>
        <p:nvSpPr>
          <p:cNvPr id="3" name="Content Placeholder 2">
            <a:extLst>
              <a:ext uri="{FF2B5EF4-FFF2-40B4-BE49-F238E27FC236}">
                <a16:creationId xmlns:a16="http://schemas.microsoft.com/office/drawing/2014/main" id="{F377E35D-8365-4D99-A3B4-C5559403002B}"/>
              </a:ext>
            </a:extLst>
          </p:cNvPr>
          <p:cNvSpPr>
            <a:spLocks noGrp="1"/>
          </p:cNvSpPr>
          <p:nvPr>
            <p:ph idx="1"/>
          </p:nvPr>
        </p:nvSpPr>
        <p:spPr>
          <a:xfrm>
            <a:off x="1024127" y="1909482"/>
            <a:ext cx="9720073" cy="4023360"/>
          </a:xfrm>
        </p:spPr>
        <p:txBody>
          <a:bodyPr>
            <a:normAutofit fontScale="92500"/>
          </a:bodyPr>
          <a:lstStyle/>
          <a:p>
            <a:r>
              <a:rPr lang="en-GB" dirty="0"/>
              <a:t>Skull has sinuses (air spaces) within it, lined with </a:t>
            </a:r>
            <a:r>
              <a:rPr lang="en-GB" b="1" dirty="0"/>
              <a:t>respiratory epithelium</a:t>
            </a:r>
            <a:r>
              <a:rPr lang="en-GB" dirty="0"/>
              <a:t> </a:t>
            </a:r>
          </a:p>
          <a:p>
            <a:pPr lvl="1"/>
            <a:r>
              <a:rPr lang="en-GB" dirty="0"/>
              <a:t>Frontal</a:t>
            </a:r>
          </a:p>
          <a:p>
            <a:pPr lvl="1"/>
            <a:r>
              <a:rPr lang="en-GB" dirty="0"/>
              <a:t>Ethmoidal</a:t>
            </a:r>
          </a:p>
          <a:p>
            <a:pPr lvl="1"/>
            <a:r>
              <a:rPr lang="en-GB" dirty="0"/>
              <a:t>Sphenoidal</a:t>
            </a:r>
          </a:p>
          <a:p>
            <a:pPr lvl="1"/>
            <a:r>
              <a:rPr lang="en-GB" dirty="0"/>
              <a:t>Maxillary (largest)</a:t>
            </a:r>
          </a:p>
          <a:p>
            <a:endParaRPr lang="en-GB" dirty="0"/>
          </a:p>
          <a:p>
            <a:r>
              <a:rPr lang="en-GB" dirty="0"/>
              <a:t>Function: </a:t>
            </a:r>
          </a:p>
          <a:p>
            <a:pPr lvl="1"/>
            <a:r>
              <a:rPr lang="en-GB" dirty="0"/>
              <a:t>Increased SA for air conditioning</a:t>
            </a:r>
          </a:p>
          <a:p>
            <a:pPr lvl="1"/>
            <a:r>
              <a:rPr lang="en-GB" dirty="0"/>
              <a:t>Reduce weight of skull</a:t>
            </a:r>
          </a:p>
          <a:p>
            <a:pPr lvl="1"/>
            <a:endParaRPr lang="en-GB" dirty="0"/>
          </a:p>
          <a:p>
            <a:pPr lvl="1"/>
            <a:endParaRPr lang="en-GB" dirty="0"/>
          </a:p>
        </p:txBody>
      </p:sp>
      <p:pic>
        <p:nvPicPr>
          <p:cNvPr id="5124" name="Picture 4" descr="Paranasal Sinuses Images, Stock Photos &amp; Vectors | Shutterstock">
            <a:extLst>
              <a:ext uri="{FF2B5EF4-FFF2-40B4-BE49-F238E27FC236}">
                <a16:creationId xmlns:a16="http://schemas.microsoft.com/office/drawing/2014/main" id="{EDC550FD-5CE5-4F3A-AD97-1AF1E72C1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192" y="2882205"/>
            <a:ext cx="6571734" cy="3262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4619D36-5F83-4BD4-994B-B4C1C0EE6DFF}"/>
              </a:ext>
            </a:extLst>
          </p:cNvPr>
          <p:cNvSpPr/>
          <p:nvPr/>
        </p:nvSpPr>
        <p:spPr>
          <a:xfrm>
            <a:off x="1157509" y="2364915"/>
            <a:ext cx="1015536" cy="29222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182ACE6-4971-458E-B7CD-564A28BA435A}"/>
              </a:ext>
            </a:extLst>
          </p:cNvPr>
          <p:cNvSpPr/>
          <p:nvPr/>
        </p:nvSpPr>
        <p:spPr>
          <a:xfrm>
            <a:off x="1157509" y="2736093"/>
            <a:ext cx="1316750" cy="2922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3586E9C1-38EE-4669-9E95-3EE9C49DD600}"/>
              </a:ext>
            </a:extLst>
          </p:cNvPr>
          <p:cNvSpPr/>
          <p:nvPr/>
        </p:nvSpPr>
        <p:spPr>
          <a:xfrm>
            <a:off x="1157508" y="3107270"/>
            <a:ext cx="1456599" cy="32172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879C3A2-43A5-4654-BAE8-471B5DD92B14}"/>
              </a:ext>
            </a:extLst>
          </p:cNvPr>
          <p:cNvSpPr/>
          <p:nvPr/>
        </p:nvSpPr>
        <p:spPr>
          <a:xfrm>
            <a:off x="1157507" y="3492265"/>
            <a:ext cx="2295697" cy="292224"/>
          </a:xfrm>
          <a:prstGeom prst="rect">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5887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E6BC-86B8-4976-946C-7DC821CCB3A8}"/>
              </a:ext>
            </a:extLst>
          </p:cNvPr>
          <p:cNvSpPr>
            <a:spLocks noGrp="1"/>
          </p:cNvSpPr>
          <p:nvPr>
            <p:ph type="title"/>
          </p:nvPr>
        </p:nvSpPr>
        <p:spPr/>
        <p:txBody>
          <a:bodyPr/>
          <a:lstStyle/>
          <a:p>
            <a:r>
              <a:rPr lang="en-GB" dirty="0"/>
              <a:t>Drainage of the nasal cavity</a:t>
            </a:r>
          </a:p>
        </p:txBody>
      </p:sp>
      <p:sp>
        <p:nvSpPr>
          <p:cNvPr id="3" name="Content Placeholder 2">
            <a:extLst>
              <a:ext uri="{FF2B5EF4-FFF2-40B4-BE49-F238E27FC236}">
                <a16:creationId xmlns:a16="http://schemas.microsoft.com/office/drawing/2014/main" id="{3BFE14DB-4AFD-4357-BB97-22D8FB228F11}"/>
              </a:ext>
            </a:extLst>
          </p:cNvPr>
          <p:cNvSpPr>
            <a:spLocks noGrp="1"/>
          </p:cNvSpPr>
          <p:nvPr>
            <p:ph idx="1"/>
          </p:nvPr>
        </p:nvSpPr>
        <p:spPr>
          <a:xfrm>
            <a:off x="642029" y="1961983"/>
            <a:ext cx="5656755" cy="4896017"/>
          </a:xfrm>
        </p:spPr>
        <p:txBody>
          <a:bodyPr>
            <a:normAutofit/>
          </a:bodyPr>
          <a:lstStyle/>
          <a:p>
            <a:r>
              <a:rPr lang="en-GB" dirty="0"/>
              <a:t>Inferior meatus</a:t>
            </a:r>
          </a:p>
          <a:p>
            <a:pPr lvl="1"/>
            <a:r>
              <a:rPr lang="en-GB" dirty="0">
                <a:sym typeface="Wingdings" panose="05000000000000000000" pitchFamily="2" charset="2"/>
              </a:rPr>
              <a:t>Nasolacrimal duct</a:t>
            </a:r>
          </a:p>
          <a:p>
            <a:r>
              <a:rPr lang="en-GB" dirty="0">
                <a:sym typeface="Wingdings" panose="05000000000000000000" pitchFamily="2" charset="2"/>
              </a:rPr>
              <a:t>Middle meatus</a:t>
            </a:r>
          </a:p>
          <a:p>
            <a:pPr lvl="1"/>
            <a:r>
              <a:rPr lang="en-GB" dirty="0">
                <a:sym typeface="Wingdings" panose="05000000000000000000" pitchFamily="2" charset="2"/>
              </a:rPr>
              <a:t>Anterior and middle ethmoidal sinuses</a:t>
            </a:r>
          </a:p>
          <a:p>
            <a:pPr lvl="1"/>
            <a:r>
              <a:rPr lang="en-GB" dirty="0">
                <a:sym typeface="Wingdings" panose="05000000000000000000" pitchFamily="2" charset="2"/>
              </a:rPr>
              <a:t>Frontal sinus</a:t>
            </a:r>
          </a:p>
          <a:p>
            <a:pPr lvl="1"/>
            <a:r>
              <a:rPr lang="en-GB" dirty="0">
                <a:sym typeface="Wingdings" panose="05000000000000000000" pitchFamily="2" charset="2"/>
              </a:rPr>
              <a:t>Maxillary sinus</a:t>
            </a:r>
          </a:p>
          <a:p>
            <a:r>
              <a:rPr lang="en-GB" dirty="0">
                <a:sym typeface="Wingdings" panose="05000000000000000000" pitchFamily="2" charset="2"/>
              </a:rPr>
              <a:t>Superior meatus</a:t>
            </a:r>
          </a:p>
          <a:p>
            <a:pPr lvl="1"/>
            <a:r>
              <a:rPr lang="en-GB" dirty="0">
                <a:sym typeface="Wingdings" panose="05000000000000000000" pitchFamily="2" charset="2"/>
              </a:rPr>
              <a:t>Posterior ethmoidal sinus</a:t>
            </a:r>
          </a:p>
          <a:p>
            <a:r>
              <a:rPr lang="en-GB" dirty="0">
                <a:sym typeface="Wingdings" panose="05000000000000000000" pitchFamily="2" charset="2"/>
              </a:rPr>
              <a:t>Spheno-ethmoidal recess</a:t>
            </a:r>
          </a:p>
          <a:p>
            <a:pPr lvl="1"/>
            <a:r>
              <a:rPr lang="en-GB" dirty="0">
                <a:sym typeface="Wingdings" panose="05000000000000000000" pitchFamily="2" charset="2"/>
              </a:rPr>
              <a:t>Sphenoid sinus</a:t>
            </a:r>
          </a:p>
          <a:p>
            <a:pPr marL="0" indent="0">
              <a:buNone/>
            </a:pPr>
            <a:endParaRPr lang="en-GB" dirty="0">
              <a:sym typeface="Wingdings" panose="05000000000000000000" pitchFamily="2" charset="2"/>
            </a:endParaRPr>
          </a:p>
        </p:txBody>
      </p:sp>
      <p:pic>
        <p:nvPicPr>
          <p:cNvPr id="6146" name="Picture 2">
            <a:extLst>
              <a:ext uri="{FF2B5EF4-FFF2-40B4-BE49-F238E27FC236}">
                <a16:creationId xmlns:a16="http://schemas.microsoft.com/office/drawing/2014/main" id="{237727BE-D3B3-412D-ABE8-A718B7772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163" y="3039113"/>
            <a:ext cx="6182959" cy="3818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1B4E775-FDB1-4F3D-AADD-178B744518E4}"/>
              </a:ext>
            </a:extLst>
          </p:cNvPr>
          <p:cNvPicPr>
            <a:picLocks noChangeAspect="1"/>
          </p:cNvPicPr>
          <p:nvPr/>
        </p:nvPicPr>
        <p:blipFill>
          <a:blip r:embed="rId4"/>
          <a:stretch>
            <a:fillRect/>
          </a:stretch>
        </p:blipFill>
        <p:spPr>
          <a:xfrm>
            <a:off x="7734607" y="-320365"/>
            <a:ext cx="4172517" cy="3192657"/>
          </a:xfrm>
          <a:prstGeom prst="rect">
            <a:avLst/>
          </a:prstGeom>
        </p:spPr>
      </p:pic>
      <p:sp>
        <p:nvSpPr>
          <p:cNvPr id="6" name="Rectangle 5">
            <a:extLst>
              <a:ext uri="{FF2B5EF4-FFF2-40B4-BE49-F238E27FC236}">
                <a16:creationId xmlns:a16="http://schemas.microsoft.com/office/drawing/2014/main" id="{0A18D7E0-1047-49A7-8D31-958C3C3DE900}"/>
              </a:ext>
            </a:extLst>
          </p:cNvPr>
          <p:cNvSpPr/>
          <p:nvPr/>
        </p:nvSpPr>
        <p:spPr>
          <a:xfrm>
            <a:off x="737960" y="1961983"/>
            <a:ext cx="2252665" cy="453877"/>
          </a:xfrm>
          <a:prstGeom prst="rect">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B8C6042-7292-4763-95C3-A50540C0775A}"/>
              </a:ext>
            </a:extLst>
          </p:cNvPr>
          <p:cNvSpPr/>
          <p:nvPr/>
        </p:nvSpPr>
        <p:spPr>
          <a:xfrm>
            <a:off x="6722978" y="6170016"/>
            <a:ext cx="1463592" cy="453877"/>
          </a:xfrm>
          <a:prstGeom prst="rect">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BC4FA9C8-4346-449D-8FAB-AF47797C4C7E}"/>
              </a:ext>
            </a:extLst>
          </p:cNvPr>
          <p:cNvSpPr/>
          <p:nvPr/>
        </p:nvSpPr>
        <p:spPr>
          <a:xfrm>
            <a:off x="642029" y="2975123"/>
            <a:ext cx="2434658" cy="45387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3440C2B-5D1D-4CCD-BAB9-1EAF1241477A}"/>
              </a:ext>
            </a:extLst>
          </p:cNvPr>
          <p:cNvSpPr/>
          <p:nvPr/>
        </p:nvSpPr>
        <p:spPr>
          <a:xfrm>
            <a:off x="6001130" y="3233437"/>
            <a:ext cx="1733477" cy="90825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CC61270-9FF0-4DB1-BCB3-DC86901DFE61}"/>
              </a:ext>
            </a:extLst>
          </p:cNvPr>
          <p:cNvSpPr/>
          <p:nvPr/>
        </p:nvSpPr>
        <p:spPr>
          <a:xfrm>
            <a:off x="642029" y="4721617"/>
            <a:ext cx="2509962" cy="45387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0657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6A959543B6348BB7D1879CA6DEDDA" ma:contentTypeVersion="8" ma:contentTypeDescription="Create a new document." ma:contentTypeScope="" ma:versionID="66ab981d144ace719a6d45ab4d39cea6">
  <xsd:schema xmlns:xsd="http://www.w3.org/2001/XMLSchema" xmlns:xs="http://www.w3.org/2001/XMLSchema" xmlns:p="http://schemas.microsoft.com/office/2006/metadata/properties" xmlns:ns2="1f3c49fa-03dd-4235-b86a-c306bfa37ab1" targetNamespace="http://schemas.microsoft.com/office/2006/metadata/properties" ma:root="true" ma:fieldsID="3f32437ec689b46143883bb2d44bfad6" ns2:_="">
    <xsd:import namespace="1f3c49fa-03dd-4235-b86a-c306bfa37a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c49fa-03dd-4235-b86a-c306bfa37a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964C62-966D-46AD-88BD-CDE9B43DCDCE}"/>
</file>

<file path=customXml/itemProps2.xml><?xml version="1.0" encoding="utf-8"?>
<ds:datastoreItem xmlns:ds="http://schemas.openxmlformats.org/officeDocument/2006/customXml" ds:itemID="{C3A324CA-200C-4D5C-B06E-E833B91E6533}"/>
</file>

<file path=customXml/itemProps3.xml><?xml version="1.0" encoding="utf-8"?>
<ds:datastoreItem xmlns:ds="http://schemas.openxmlformats.org/officeDocument/2006/customXml" ds:itemID="{6FE66C8C-125B-4D50-9558-C729B2E35C66}"/>
</file>

<file path=docProps/app.xml><?xml version="1.0" encoding="utf-8"?>
<Properties xmlns="http://schemas.openxmlformats.org/officeDocument/2006/extended-properties" xmlns:vt="http://schemas.openxmlformats.org/officeDocument/2006/docPropsVTypes">
  <Template>Integral</Template>
  <TotalTime>191</TotalTime>
  <Words>895</Words>
  <Application>Microsoft Office PowerPoint</Application>
  <PresentationFormat>Widescreen</PresentationFormat>
  <Paragraphs>185</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Symbol</vt:lpstr>
      <vt:lpstr>Tw Cen MT</vt:lpstr>
      <vt:lpstr>Tw Cen MT Condensed</vt:lpstr>
      <vt:lpstr>Wingdings</vt:lpstr>
      <vt:lpstr>Wingdings 3</vt:lpstr>
      <vt:lpstr>Integral</vt:lpstr>
      <vt:lpstr>Nasal cavity, air sinuses and respiratory tract </vt:lpstr>
      <vt:lpstr>Learning Objectives</vt:lpstr>
      <vt:lpstr>Surface anatomy of the nose</vt:lpstr>
      <vt:lpstr>Structure of nose</vt:lpstr>
      <vt:lpstr>Functions of the nasal cavities</vt:lpstr>
      <vt:lpstr>Boundaries of the nasal cavities</vt:lpstr>
      <vt:lpstr>Structure of the cavities</vt:lpstr>
      <vt:lpstr>Air sinuses</vt:lpstr>
      <vt:lpstr>Drainage of the nasal cavity</vt:lpstr>
      <vt:lpstr>Imaging</vt:lpstr>
      <vt:lpstr>Entrance to the oropharynx</vt:lpstr>
      <vt:lpstr>Surface anatomy of the neck (larynx)</vt:lpstr>
      <vt:lpstr>Structure of the larynx</vt:lpstr>
      <vt:lpstr>Pharynx</vt:lpstr>
      <vt:lpstr>Respiratory tract</vt:lpstr>
      <vt:lpstr>Trachea</vt:lpstr>
      <vt:lpstr>Bronchopulmonary segments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Nasal cavity, air sinuses and respiratory tract</dc:title>
  <dc:creator>Arfaa Butt</dc:creator>
  <cp:lastModifiedBy>Arfaa Butt</cp:lastModifiedBy>
  <cp:revision>15</cp:revision>
  <dcterms:created xsi:type="dcterms:W3CDTF">2021-01-14T15:43:39Z</dcterms:created>
  <dcterms:modified xsi:type="dcterms:W3CDTF">2021-01-15T16:07:17Z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0x0101001396A959543B6348BB7D1879CA6DEDDA</vt:lpwstr>
  </property>
</Properties>
</file>