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26"/>
  </p:notesMasterIdLst>
  <p:sldIdLst>
    <p:sldId id="256" r:id="rId2"/>
    <p:sldId id="287" r:id="rId3"/>
    <p:sldId id="267" r:id="rId4"/>
    <p:sldId id="266" r:id="rId5"/>
    <p:sldId id="268" r:id="rId6"/>
    <p:sldId id="262" r:id="rId7"/>
    <p:sldId id="270" r:id="rId8"/>
    <p:sldId id="285" r:id="rId9"/>
    <p:sldId id="263" r:id="rId10"/>
    <p:sldId id="264" r:id="rId11"/>
    <p:sldId id="283" r:id="rId12"/>
    <p:sldId id="286" r:id="rId13"/>
    <p:sldId id="284" r:id="rId14"/>
    <p:sldId id="292" r:id="rId15"/>
    <p:sldId id="257" r:id="rId16"/>
    <p:sldId id="258" r:id="rId17"/>
    <p:sldId id="259" r:id="rId18"/>
    <p:sldId id="260" r:id="rId19"/>
    <p:sldId id="261" r:id="rId20"/>
    <p:sldId id="288" r:id="rId21"/>
    <p:sldId id="289" r:id="rId22"/>
    <p:sldId id="290" r:id="rId23"/>
    <p:sldId id="265"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59"/>
    <p:restoredTop sz="65520"/>
  </p:normalViewPr>
  <p:slideViewPr>
    <p:cSldViewPr snapToGrid="0" snapToObjects="1">
      <p:cViewPr varScale="1">
        <p:scale>
          <a:sx n="78" d="100"/>
          <a:sy n="78" d="100"/>
        </p:scale>
        <p:origin x="21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6F78F-886E-2841-82ED-1B56973253A8}" type="datetimeFigureOut">
              <a:rPr lang="en-GB" smtClean="0"/>
              <a:t>19/03/2021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031A6-F362-7F43-8819-E00B66E8D748}" type="slidenum">
              <a:rPr lang="en-GB" smtClean="0"/>
              <a:t>‹#›</a:t>
            </a:fld>
            <a:endParaRPr lang="en-GB"/>
          </a:p>
        </p:txBody>
      </p:sp>
    </p:spTree>
    <p:extLst>
      <p:ext uri="{BB962C8B-B14F-4D97-AF65-F5344CB8AC3E}">
        <p14:creationId xmlns:p14="http://schemas.microsoft.com/office/powerpoint/2010/main" val="53942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1</a:t>
            </a:fld>
            <a:endParaRPr lang="en-GB"/>
          </a:p>
        </p:txBody>
      </p:sp>
    </p:spTree>
    <p:extLst>
      <p:ext uri="{BB962C8B-B14F-4D97-AF65-F5344CB8AC3E}">
        <p14:creationId xmlns:p14="http://schemas.microsoft.com/office/powerpoint/2010/main" val="281244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form the skin and they are supplied by a single spinal segment </a:t>
            </a:r>
          </a:p>
          <a:p>
            <a:r>
              <a:rPr lang="en-GB" dirty="0"/>
              <a:t> The upper limb is uniform </a:t>
            </a:r>
          </a:p>
          <a:p>
            <a:r>
              <a:rPr lang="en-GB" dirty="0"/>
              <a:t>Lower limb is twisted due to the rotation, so the dermatomes also rotate along with it </a:t>
            </a:r>
          </a:p>
        </p:txBody>
      </p:sp>
      <p:sp>
        <p:nvSpPr>
          <p:cNvPr id="4" name="Slide Number Placeholder 3"/>
          <p:cNvSpPr>
            <a:spLocks noGrp="1"/>
          </p:cNvSpPr>
          <p:nvPr>
            <p:ph type="sldNum" sz="quarter" idx="5"/>
          </p:nvPr>
        </p:nvSpPr>
        <p:spPr/>
        <p:txBody>
          <a:bodyPr/>
          <a:lstStyle/>
          <a:p>
            <a:fld id="{33629EFA-133F-5240-8B53-6A15567B272F}" type="slidenum">
              <a:rPr lang="en-GB" smtClean="0"/>
              <a:t>18</a:t>
            </a:fld>
            <a:endParaRPr lang="en-GB"/>
          </a:p>
        </p:txBody>
      </p:sp>
    </p:spTree>
    <p:extLst>
      <p:ext uri="{BB962C8B-B14F-4D97-AF65-F5344CB8AC3E}">
        <p14:creationId xmlns:p14="http://schemas.microsoft.com/office/powerpoint/2010/main" val="381824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Myotomes are in the paraxial mesoderm </a:t>
            </a:r>
          </a:p>
          <a:p>
            <a:r>
              <a:rPr lang="en-GB" dirty="0"/>
              <a:t>As the limb bud elongates the myotomes move with it </a:t>
            </a:r>
          </a:p>
          <a:p>
            <a:endParaRPr lang="en-GB" dirty="0"/>
          </a:p>
          <a:p>
            <a:pPr marL="342900" indent="-342900">
              <a:buFont typeface="Arial" panose="020B0604020202020204" pitchFamily="34" charset="0"/>
              <a:buChar char="•"/>
            </a:pPr>
            <a:r>
              <a:rPr lang="en-GB" dirty="0"/>
              <a:t>Myotomes – myogenic precursor cells</a:t>
            </a:r>
          </a:p>
          <a:p>
            <a:pPr marL="342900" indent="-342900">
              <a:buFont typeface="Arial" panose="020B0604020202020204" pitchFamily="34" charset="0"/>
              <a:buChar char="•"/>
            </a:pPr>
            <a:r>
              <a:rPr lang="en-GB" dirty="0"/>
              <a:t>Migrate in to limb buds</a:t>
            </a:r>
          </a:p>
          <a:p>
            <a:pPr marL="342900" indent="-342900">
              <a:buFont typeface="Arial" panose="020B0604020202020204" pitchFamily="34" charset="0"/>
              <a:buChar char="•"/>
            </a:pPr>
            <a:r>
              <a:rPr lang="en-GB" dirty="0"/>
              <a:t>Differentiate into myoblasts</a:t>
            </a:r>
          </a:p>
          <a:p>
            <a:pPr marL="342900" indent="-342900">
              <a:buFont typeface="Arial" panose="020B0604020202020204" pitchFamily="34" charset="0"/>
              <a:buChar char="•"/>
            </a:pPr>
            <a:r>
              <a:rPr lang="en-GB" dirty="0"/>
              <a:t>Myoblasts aggregate – large muscle mass</a:t>
            </a:r>
          </a:p>
          <a:p>
            <a:pPr marL="342900" indent="-342900">
              <a:buFont typeface="Arial" panose="020B0604020202020204" pitchFamily="34" charset="0"/>
              <a:buChar char="•"/>
            </a:pPr>
            <a:r>
              <a:rPr lang="en-GB" dirty="0"/>
              <a:t>Muscle mass separates –</a:t>
            </a:r>
          </a:p>
          <a:p>
            <a:pPr marL="342900" indent="-342900">
              <a:buFont typeface="Arial" panose="020B0604020202020204" pitchFamily="34" charset="0"/>
              <a:buChar char="•"/>
            </a:pPr>
            <a:r>
              <a:rPr lang="en-GB" dirty="0"/>
              <a:t>Dorsal (flexor) compartment</a:t>
            </a:r>
          </a:p>
          <a:p>
            <a:pPr marL="342900" indent="-342900">
              <a:buFont typeface="Arial" panose="020B0604020202020204" pitchFamily="34" charset="0"/>
              <a:buChar char="•"/>
            </a:pPr>
            <a:r>
              <a:rPr lang="en-GB" dirty="0"/>
              <a:t>Ventral (extensor) compartment</a:t>
            </a:r>
          </a:p>
          <a:p>
            <a:endParaRPr lang="en-GB" dirty="0"/>
          </a:p>
          <a:p>
            <a:r>
              <a:rPr lang="en-GB" dirty="0"/>
              <a:t>This is due to the dorsal ventral patterning- flexor and extensor muscles </a:t>
            </a:r>
          </a:p>
          <a:p>
            <a:r>
              <a:rPr lang="en-GB" dirty="0"/>
              <a:t>As they are moving the patterning makes sure they separate </a:t>
            </a:r>
          </a:p>
          <a:p>
            <a:r>
              <a:rPr lang="en-GB" dirty="0"/>
              <a:t>Dorsal is flexor </a:t>
            </a:r>
          </a:p>
          <a:p>
            <a:r>
              <a:rPr lang="en-GB" dirty="0"/>
              <a:t>Ventral is extensor </a:t>
            </a:r>
          </a:p>
          <a:p>
            <a:endParaRPr lang="en-GB" dirty="0"/>
          </a:p>
          <a:p>
            <a:r>
              <a:rPr lang="en-GB" dirty="0"/>
              <a:t>Genes in dorsal ectoderm and ventral ectoderm </a:t>
            </a:r>
          </a:p>
          <a:p>
            <a:endParaRPr lang="en-GB" dirty="0"/>
          </a:p>
          <a:p>
            <a:r>
              <a:rPr lang="en-GB" dirty="0"/>
              <a:t>Upper limb- c5-c8 </a:t>
            </a:r>
          </a:p>
          <a:p>
            <a:endParaRPr lang="en-GB" dirty="0"/>
          </a:p>
          <a:p>
            <a:endParaRPr lang="en-GB" dirty="0"/>
          </a:p>
        </p:txBody>
      </p:sp>
      <p:sp>
        <p:nvSpPr>
          <p:cNvPr id="4" name="Slide Number Placeholder 3"/>
          <p:cNvSpPr>
            <a:spLocks noGrp="1"/>
          </p:cNvSpPr>
          <p:nvPr>
            <p:ph type="sldNum" sz="quarter" idx="5"/>
          </p:nvPr>
        </p:nvSpPr>
        <p:spPr/>
        <p:txBody>
          <a:bodyPr/>
          <a:lstStyle/>
          <a:p>
            <a:fld id="{33629EFA-133F-5240-8B53-6A15567B272F}" type="slidenum">
              <a:rPr lang="en-GB" smtClean="0"/>
              <a:t>19</a:t>
            </a:fld>
            <a:endParaRPr lang="en-GB"/>
          </a:p>
        </p:txBody>
      </p:sp>
    </p:spTree>
    <p:extLst>
      <p:ext uri="{BB962C8B-B14F-4D97-AF65-F5344CB8AC3E}">
        <p14:creationId xmlns:p14="http://schemas.microsoft.com/office/powerpoint/2010/main" val="259437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629EFA-133F-5240-8B53-6A15567B272F}" type="slidenum">
              <a:rPr lang="en-GB" smtClean="0"/>
              <a:t>21</a:t>
            </a:fld>
            <a:endParaRPr lang="en-GB"/>
          </a:p>
        </p:txBody>
      </p:sp>
    </p:spTree>
    <p:extLst>
      <p:ext uri="{BB962C8B-B14F-4D97-AF65-F5344CB8AC3E}">
        <p14:creationId xmlns:p14="http://schemas.microsoft.com/office/powerpoint/2010/main" val="2384792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Ellie Symonds- won 4 </a:t>
            </a:r>
            <a:r>
              <a:rPr lang="en-GB" dirty="0" err="1"/>
              <a:t>paralympic</a:t>
            </a:r>
            <a:r>
              <a:rPr lang="en-GB" dirty="0"/>
              <a:t> gold medals </a:t>
            </a:r>
          </a:p>
        </p:txBody>
      </p:sp>
      <p:sp>
        <p:nvSpPr>
          <p:cNvPr id="4" name="Slide Number Placeholder 3"/>
          <p:cNvSpPr>
            <a:spLocks noGrp="1"/>
          </p:cNvSpPr>
          <p:nvPr>
            <p:ph type="sldNum" sz="quarter" idx="5"/>
          </p:nvPr>
        </p:nvSpPr>
        <p:spPr/>
        <p:txBody>
          <a:bodyPr/>
          <a:lstStyle/>
          <a:p>
            <a:fld id="{33629EFA-133F-5240-8B53-6A15567B272F}" type="slidenum">
              <a:rPr lang="en-GB" smtClean="0"/>
              <a:t>22</a:t>
            </a:fld>
            <a:endParaRPr lang="en-GB"/>
          </a:p>
        </p:txBody>
      </p:sp>
    </p:spTree>
    <p:extLst>
      <p:ext uri="{BB962C8B-B14F-4D97-AF65-F5344CB8AC3E}">
        <p14:creationId xmlns:p14="http://schemas.microsoft.com/office/powerpoint/2010/main" val="3827380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Fibroblast growth factor signalling </a:t>
            </a:r>
          </a:p>
          <a:p>
            <a:r>
              <a:rPr lang="en-GB" dirty="0"/>
              <a:t>Shh pathway mentioned during digit formation </a:t>
            </a:r>
          </a:p>
          <a:p>
            <a:r>
              <a:rPr lang="en-GB" dirty="0"/>
              <a:t>BMP pathway also mentioned during digit formation </a:t>
            </a:r>
          </a:p>
        </p:txBody>
      </p:sp>
      <p:sp>
        <p:nvSpPr>
          <p:cNvPr id="4" name="Slide Number Placeholder 3"/>
          <p:cNvSpPr>
            <a:spLocks noGrp="1"/>
          </p:cNvSpPr>
          <p:nvPr>
            <p:ph type="sldNum" sz="quarter" idx="5"/>
          </p:nvPr>
        </p:nvSpPr>
        <p:spPr/>
        <p:txBody>
          <a:bodyPr/>
          <a:lstStyle/>
          <a:p>
            <a:fld id="{33629EFA-133F-5240-8B53-6A15567B272F}" type="slidenum">
              <a:rPr lang="en-GB" smtClean="0"/>
              <a:t>23</a:t>
            </a:fld>
            <a:endParaRPr lang="en-GB"/>
          </a:p>
        </p:txBody>
      </p:sp>
    </p:spTree>
    <p:extLst>
      <p:ext uri="{BB962C8B-B14F-4D97-AF65-F5344CB8AC3E}">
        <p14:creationId xmlns:p14="http://schemas.microsoft.com/office/powerpoint/2010/main" val="120097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629EFA-133F-5240-8B53-6A15567B272F}" type="slidenum">
              <a:rPr lang="en-GB" smtClean="0"/>
              <a:t>24</a:t>
            </a:fld>
            <a:endParaRPr lang="en-GB"/>
          </a:p>
        </p:txBody>
      </p:sp>
    </p:spTree>
    <p:extLst>
      <p:ext uri="{BB962C8B-B14F-4D97-AF65-F5344CB8AC3E}">
        <p14:creationId xmlns:p14="http://schemas.microsoft.com/office/powerpoint/2010/main" val="291039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 through and question people on this.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Limb elements arise from paraxial and lateral plate of mesoderm.</a:t>
            </a:r>
          </a:p>
          <a:p>
            <a:r>
              <a:rPr lang="en-GB" sz="1200" kern="1200" dirty="0">
                <a:solidFill>
                  <a:schemeClr val="tx1"/>
                </a:solidFill>
                <a:effectLst/>
                <a:latin typeface="+mn-lt"/>
                <a:ea typeface="+mn-ea"/>
                <a:cs typeface="+mn-cs"/>
              </a:rPr>
              <a:t>Paraxial mesoderm (i.e. somites):</a:t>
            </a:r>
          </a:p>
          <a:p>
            <a:pPr lvl="0"/>
            <a:r>
              <a:rPr lang="en-GB" sz="1200" kern="1200" dirty="0">
                <a:solidFill>
                  <a:schemeClr val="tx1"/>
                </a:solidFill>
                <a:effectLst/>
                <a:latin typeface="+mn-lt"/>
                <a:ea typeface="+mn-ea"/>
                <a:cs typeface="+mn-cs"/>
              </a:rPr>
              <a:t>Dermatome - connective tissue of the dermis </a:t>
            </a:r>
            <a:r>
              <a:rPr lang="en-GB" sz="1200" kern="1200" dirty="0">
                <a:solidFill>
                  <a:schemeClr val="tx1"/>
                </a:solidFill>
                <a:effectLst/>
                <a:latin typeface="+mn-lt"/>
                <a:ea typeface="+mn-ea"/>
                <a:cs typeface="+mn-cs"/>
                <a:sym typeface="Wingdings" pitchFamily="2" charset="2"/>
              </a:rPr>
              <a:t></a:t>
            </a:r>
            <a:r>
              <a:rPr lang="en-GB" sz="1200" kern="1200" dirty="0">
                <a:solidFill>
                  <a:schemeClr val="tx1"/>
                </a:solidFill>
                <a:effectLst/>
                <a:latin typeface="+mn-lt"/>
                <a:ea typeface="+mn-ea"/>
                <a:cs typeface="+mn-cs"/>
              </a:rPr>
              <a:t> forms the skin.</a:t>
            </a:r>
          </a:p>
          <a:p>
            <a:pPr lvl="0"/>
            <a:r>
              <a:rPr lang="en-GB" sz="1200" kern="1200" dirty="0">
                <a:solidFill>
                  <a:schemeClr val="tx1"/>
                </a:solidFill>
                <a:effectLst/>
                <a:latin typeface="+mn-lt"/>
                <a:ea typeface="+mn-ea"/>
                <a:cs typeface="+mn-cs"/>
              </a:rPr>
              <a:t>Myotome - limb muscles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Every dermatome and myotome arise from a single spinal segment.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Somatic layer of lateral plate mesoderm forms:</a:t>
            </a:r>
          </a:p>
          <a:p>
            <a:pPr lvl="0"/>
            <a:r>
              <a:rPr lang="en-GB" sz="1200" kern="1200" dirty="0">
                <a:solidFill>
                  <a:schemeClr val="tx1"/>
                </a:solidFill>
                <a:effectLst/>
                <a:latin typeface="+mn-lt"/>
                <a:ea typeface="+mn-ea"/>
                <a:cs typeface="+mn-cs"/>
              </a:rPr>
              <a:t>Bones of arm, forearm, hand, thigh, leg and foot </a:t>
            </a:r>
          </a:p>
          <a:p>
            <a:pPr lvl="0"/>
            <a:r>
              <a:rPr lang="en-GB" sz="1200" kern="1200" dirty="0">
                <a:solidFill>
                  <a:schemeClr val="tx1"/>
                </a:solidFill>
                <a:effectLst/>
                <a:latin typeface="+mn-lt"/>
                <a:ea typeface="+mn-ea"/>
                <a:cs typeface="+mn-cs"/>
              </a:rPr>
              <a:t>Blood vessels</a:t>
            </a:r>
          </a:p>
          <a:p>
            <a:pPr lvl="0"/>
            <a:r>
              <a:rPr lang="en-GB" sz="1200" kern="1200" dirty="0">
                <a:solidFill>
                  <a:schemeClr val="tx1"/>
                </a:solidFill>
                <a:effectLst/>
                <a:latin typeface="+mn-lt"/>
                <a:ea typeface="+mn-ea"/>
                <a:cs typeface="+mn-cs"/>
              </a:rPr>
              <a:t>Connective tissue (except for that of the dermis)</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3</a:t>
            </a:fld>
            <a:endParaRPr lang="en-GB"/>
          </a:p>
        </p:txBody>
      </p:sp>
    </p:spTree>
    <p:extLst>
      <p:ext uri="{BB962C8B-B14F-4D97-AF65-F5344CB8AC3E}">
        <p14:creationId xmlns:p14="http://schemas.microsoft.com/office/powerpoint/2010/main" val="204020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a:t>
            </a:r>
          </a:p>
          <a:p>
            <a:r>
              <a:rPr lang="en-GB" dirty="0"/>
              <a:t>http://d1j63owfs0b5j3.cloudfront.net/term/images/2161-1597087491617.png</a:t>
            </a:r>
          </a:p>
          <a:p>
            <a:endParaRPr lang="en-GB" dirty="0"/>
          </a:p>
          <a:p>
            <a:r>
              <a:rPr lang="en-GB" sz="1200" kern="1200" dirty="0">
                <a:solidFill>
                  <a:schemeClr val="tx1"/>
                </a:solidFill>
                <a:effectLst/>
                <a:latin typeface="+mn-lt"/>
                <a:ea typeface="+mn-ea"/>
                <a:cs typeface="+mn-cs"/>
              </a:rPr>
              <a:t>Peripheral nerve elements - derived from neural crest</a:t>
            </a:r>
          </a:p>
          <a:p>
            <a:r>
              <a:rPr lang="en-GB" sz="1200" kern="1200" dirty="0">
                <a:solidFill>
                  <a:schemeClr val="tx1"/>
                </a:solidFill>
                <a:effectLst/>
                <a:latin typeface="+mn-lt"/>
                <a:ea typeface="+mn-ea"/>
                <a:cs typeface="+mn-cs"/>
              </a:rPr>
              <a:t>The definitive notochord is a signalling centre for inducing the axial skeleton.</a:t>
            </a:r>
          </a:p>
          <a:p>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4</a:t>
            </a:fld>
            <a:endParaRPr lang="en-GB"/>
          </a:p>
        </p:txBody>
      </p:sp>
    </p:spTree>
    <p:extLst>
      <p:ext uri="{BB962C8B-B14F-4D97-AF65-F5344CB8AC3E}">
        <p14:creationId xmlns:p14="http://schemas.microsoft.com/office/powerpoint/2010/main" val="79347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Remember hind limb development lags behind forelimb development by 1 to 2 days. All happens between week 4 and 8.</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Outpocketings form ridges on the lateral body wall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C5—T1 where brachial plexus is as it arises from here therefore supply the upper limb buds. Similar with lower limb buds – L2 to S3</a:t>
            </a:r>
          </a:p>
          <a:p>
            <a:r>
              <a:rPr lang="en-GB" sz="1200" b="1" kern="1200" dirty="0">
                <a:solidFill>
                  <a:schemeClr val="tx1"/>
                </a:solidFill>
                <a:effectLst/>
                <a:latin typeface="+mn-lt"/>
                <a:ea typeface="+mn-ea"/>
                <a:cs typeface="+mn-cs"/>
              </a:rPr>
              <a:t>Specific spinal segments determined by HOX genes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Ectoderm layer </a:t>
            </a:r>
            <a:r>
              <a:rPr lang="en-GB" sz="1200" kern="1200" dirty="0">
                <a:solidFill>
                  <a:schemeClr val="tx1"/>
                </a:solidFill>
                <a:effectLst/>
                <a:latin typeface="+mn-lt"/>
                <a:ea typeface="+mn-ea"/>
                <a:cs typeface="+mn-cs"/>
              </a:rPr>
              <a:t>= (simple epithelium)</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Apical ectodermal ridge (AER)</a:t>
            </a:r>
            <a:r>
              <a:rPr lang="en-GB" sz="1200" kern="1200" dirty="0">
                <a:solidFill>
                  <a:schemeClr val="tx1"/>
                </a:solidFill>
                <a:effectLst/>
                <a:latin typeface="+mn-lt"/>
                <a:ea typeface="+mn-ea"/>
                <a:cs typeface="+mn-cs"/>
              </a:rPr>
              <a:t> = (thickening of ectoderm at distal border of limb)</a:t>
            </a:r>
          </a:p>
          <a:p>
            <a:pPr lvl="0"/>
            <a:r>
              <a:rPr lang="en-GB" sz="1200" kern="1200" dirty="0">
                <a:solidFill>
                  <a:schemeClr val="tx1"/>
                </a:solidFill>
                <a:effectLst/>
                <a:latin typeface="+mn-lt"/>
                <a:ea typeface="+mn-ea"/>
                <a:cs typeface="+mn-cs"/>
              </a:rPr>
              <a:t>Exerts inductive influence on adjacent mesenchyme.</a:t>
            </a:r>
          </a:p>
          <a:p>
            <a:pPr lvl="0"/>
            <a:r>
              <a:rPr lang="en-GB" sz="1200" kern="1200" dirty="0">
                <a:solidFill>
                  <a:schemeClr val="tx1"/>
                </a:solidFill>
                <a:effectLst/>
                <a:latin typeface="+mn-lt"/>
                <a:ea typeface="+mn-ea"/>
                <a:cs typeface="+mn-cs"/>
              </a:rPr>
              <a:t>Mesenchyme remains undifferentiated, rapidly proliferating.</a:t>
            </a:r>
          </a:p>
          <a:p>
            <a:pPr lvl="0"/>
            <a:r>
              <a:rPr lang="en-GB" sz="1200" kern="1200" dirty="0">
                <a:solidFill>
                  <a:schemeClr val="tx1"/>
                </a:solidFill>
                <a:effectLst/>
                <a:latin typeface="+mn-lt"/>
                <a:ea typeface="+mn-ea"/>
                <a:cs typeface="+mn-cs"/>
              </a:rPr>
              <a:t>Undifferentiated zone/zone of proliferation/progress zone.</a:t>
            </a:r>
          </a:p>
          <a:p>
            <a:pPr lvl="0"/>
            <a:r>
              <a:rPr lang="en-GB" sz="1200" i="1" kern="1200" dirty="0">
                <a:solidFill>
                  <a:schemeClr val="tx1"/>
                </a:solidFill>
                <a:effectLst/>
                <a:latin typeface="+mn-lt"/>
                <a:ea typeface="+mn-ea"/>
                <a:cs typeface="+mn-cs"/>
              </a:rPr>
              <a:t>Proximo-distal patterning of the limb.</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AER at the distal part of the limb bud.</a:t>
            </a:r>
          </a:p>
          <a:p>
            <a:r>
              <a:rPr lang="en-GB" sz="1200" kern="1200" dirty="0">
                <a:solidFill>
                  <a:schemeClr val="tx1"/>
                </a:solidFill>
                <a:effectLst/>
                <a:latin typeface="+mn-lt"/>
                <a:ea typeface="+mn-ea"/>
                <a:cs typeface="+mn-cs"/>
              </a:rPr>
              <a:t>AER important that limbs outgrow and elongate. AER won’t allow the mesenchymal cells next to it (showing in red arrow) differentiate, hence it has the ability to elongate and outgrow.</a:t>
            </a:r>
          </a:p>
          <a:p>
            <a:r>
              <a:rPr lang="en-GB" sz="1200" kern="1200" dirty="0">
                <a:solidFill>
                  <a:schemeClr val="tx1"/>
                </a:solidFill>
                <a:effectLst/>
                <a:latin typeface="+mn-lt"/>
                <a:ea typeface="+mn-ea"/>
                <a:cs typeface="+mn-cs"/>
              </a:rPr>
              <a:t>Cells that are away from the AER, they can differentiate.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ZPA (zone of polarising activity) posterior aspect of the limb bud</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Zone of polarising activity</a:t>
            </a:r>
            <a:r>
              <a:rPr lang="en-GB" sz="1200" kern="1200" dirty="0">
                <a:solidFill>
                  <a:schemeClr val="tx1"/>
                </a:solidFill>
                <a:effectLst/>
                <a:latin typeface="+mn-lt"/>
                <a:ea typeface="+mn-ea"/>
                <a:cs typeface="+mn-cs"/>
              </a:rPr>
              <a:t> = (area of mesenchyme)</a:t>
            </a:r>
          </a:p>
          <a:p>
            <a:pPr lvl="0"/>
            <a:r>
              <a:rPr lang="en-GB" sz="1200" kern="1200" dirty="0">
                <a:solidFill>
                  <a:schemeClr val="tx1"/>
                </a:solidFill>
                <a:effectLst/>
                <a:latin typeface="+mn-lt"/>
                <a:ea typeface="+mn-ea"/>
                <a:cs typeface="+mn-cs"/>
              </a:rPr>
              <a:t>Situated in the posterior limb bud mesenchyme.</a:t>
            </a:r>
          </a:p>
          <a:p>
            <a:pPr lvl="0"/>
            <a:r>
              <a:rPr lang="en-GB" sz="1200" i="1" kern="1200" dirty="0">
                <a:solidFill>
                  <a:schemeClr val="tx1"/>
                </a:solidFill>
                <a:effectLst/>
                <a:latin typeface="+mn-lt"/>
                <a:ea typeface="+mn-ea"/>
                <a:cs typeface="+mn-cs"/>
              </a:rPr>
              <a:t>Antero-posterior patterning of the limb.</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Mesenchymal core</a:t>
            </a:r>
            <a:r>
              <a:rPr lang="en-GB" sz="1200" kern="1200" dirty="0">
                <a:solidFill>
                  <a:schemeClr val="tx1"/>
                </a:solidFill>
                <a:effectLst/>
                <a:latin typeface="+mn-lt"/>
                <a:ea typeface="+mn-ea"/>
                <a:cs typeface="+mn-cs"/>
              </a:rPr>
              <a:t> = (derived from the parietal (somatic) layer of lateral plate mesoderm – forms bones and CT)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Mesenchymal cells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Farther from the influence of AER begin to differentiate into cartilage and muscle</a:t>
            </a:r>
          </a:p>
          <a:p>
            <a:r>
              <a:rPr lang="en-GB" sz="1200" kern="1200" dirty="0">
                <a:solidFill>
                  <a:schemeClr val="tx1"/>
                </a:solidFill>
                <a:effectLst/>
                <a:latin typeface="+mn-lt"/>
                <a:ea typeface="+mn-ea"/>
                <a:cs typeface="+mn-cs"/>
              </a:rPr>
              <a:t>Differentiating zone.</a:t>
            </a:r>
            <a:r>
              <a:rPr lang="en-GB" dirty="0">
                <a:effectLst/>
              </a:rPr>
              <a:t> </a:t>
            </a:r>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5</a:t>
            </a:fld>
            <a:endParaRPr lang="en-GB"/>
          </a:p>
        </p:txBody>
      </p:sp>
    </p:spTree>
    <p:extLst>
      <p:ext uri="{BB962C8B-B14F-4D97-AF65-F5344CB8AC3E}">
        <p14:creationId xmlns:p14="http://schemas.microsoft.com/office/powerpoint/2010/main" val="383464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Patterning, growth, and maturation of the limbs occurs along three axes –</a:t>
            </a:r>
          </a:p>
          <a:p>
            <a:pPr lvl="0"/>
            <a:r>
              <a:rPr lang="en-GB" sz="1200" kern="1200" dirty="0">
                <a:solidFill>
                  <a:schemeClr val="tx1"/>
                </a:solidFill>
                <a:effectLst/>
                <a:latin typeface="+mn-lt"/>
                <a:ea typeface="+mn-ea"/>
                <a:cs typeface="+mn-cs"/>
              </a:rPr>
              <a:t>Proximal-distal axis</a:t>
            </a:r>
          </a:p>
          <a:p>
            <a:pPr lvl="0"/>
            <a:r>
              <a:rPr lang="en-GB" sz="1200" kern="1200" dirty="0">
                <a:solidFill>
                  <a:schemeClr val="tx1"/>
                </a:solidFill>
                <a:effectLst/>
                <a:latin typeface="+mn-lt"/>
                <a:ea typeface="+mn-ea"/>
                <a:cs typeface="+mn-cs"/>
              </a:rPr>
              <a:t>Dorsal-ventral axis</a:t>
            </a:r>
          </a:p>
          <a:p>
            <a:pPr lvl="0"/>
            <a:r>
              <a:rPr lang="en-GB" sz="1200" kern="1200" dirty="0">
                <a:solidFill>
                  <a:schemeClr val="tx1"/>
                </a:solidFill>
                <a:effectLst/>
                <a:latin typeface="+mn-lt"/>
                <a:ea typeface="+mn-ea"/>
                <a:cs typeface="+mn-cs"/>
              </a:rPr>
              <a:t>Anterior (rostral)-posterior (caudal) axis – embryological sense!</a:t>
            </a:r>
          </a:p>
          <a:p>
            <a:r>
              <a:rPr lang="en-GB" sz="1200" kern="1200" dirty="0">
                <a:solidFill>
                  <a:schemeClr val="tx1"/>
                </a:solidFill>
                <a:effectLst/>
                <a:latin typeface="+mn-lt"/>
                <a:ea typeface="+mn-ea"/>
                <a:cs typeface="+mn-cs"/>
              </a:rPr>
              <a:t>Because of all of the complexity, limb defects are among the most common of all birth defects with an overall incidence of 1:200 of all live births.</a:t>
            </a:r>
          </a:p>
          <a:p>
            <a:r>
              <a:rPr lang="en-GB" sz="1200" kern="1200" dirty="0">
                <a:solidFill>
                  <a:schemeClr val="tx1"/>
                </a:solidFill>
                <a:effectLst/>
                <a:latin typeface="+mn-lt"/>
                <a:ea typeface="+mn-ea"/>
                <a:cs typeface="+mn-cs"/>
              </a:rPr>
              <a:t>Thumb and radius lies on the anterior position whereas little finger and ulna lie on the posterior aspect.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Proximal-distal patterning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Limb outgrowth initiated by AER.</a:t>
            </a:r>
          </a:p>
          <a:p>
            <a:r>
              <a:rPr lang="en-GB" sz="1200" kern="1200" dirty="0">
                <a:solidFill>
                  <a:schemeClr val="tx1"/>
                </a:solidFill>
                <a:effectLst/>
                <a:latin typeface="+mn-lt"/>
                <a:ea typeface="+mn-ea"/>
                <a:cs typeface="+mn-cs"/>
              </a:rPr>
              <a:t>Proximal (i.e. shoulder or hip) to distal (i.e. hand or foot).</a:t>
            </a:r>
          </a:p>
          <a:p>
            <a:pPr lvl="0"/>
            <a:r>
              <a:rPr lang="en-GB" sz="1200" kern="1200" dirty="0">
                <a:solidFill>
                  <a:schemeClr val="tx1"/>
                </a:solidFill>
                <a:effectLst/>
                <a:latin typeface="+mn-lt"/>
                <a:ea typeface="+mn-ea"/>
                <a:cs typeface="+mn-cs"/>
              </a:rPr>
              <a:t>Proximal elements (humerus/femur) are formed prior to distal elements (ulna/tibia).</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Area in purple is where the mesenchymal cells can’t differentiate, and area in green is where it can. So in the purple part</a:t>
            </a:r>
          </a:p>
          <a:p>
            <a:pPr lvl="0"/>
            <a:r>
              <a:rPr lang="en-GB" sz="1200" kern="1200" dirty="0">
                <a:solidFill>
                  <a:schemeClr val="tx1"/>
                </a:solidFill>
                <a:effectLst/>
                <a:latin typeface="+mn-lt"/>
                <a:ea typeface="+mn-ea"/>
                <a:cs typeface="+mn-cs"/>
              </a:rPr>
              <a:t>AER releases fibroblast growth factors (FGF4 and FGF8)</a:t>
            </a:r>
          </a:p>
          <a:p>
            <a:pPr lvl="0"/>
            <a:r>
              <a:rPr lang="en-GB" sz="1200" kern="1200" dirty="0">
                <a:solidFill>
                  <a:schemeClr val="tx1"/>
                </a:solidFill>
                <a:effectLst/>
                <a:latin typeface="+mn-lt"/>
                <a:ea typeface="+mn-ea"/>
                <a:cs typeface="+mn-cs"/>
              </a:rPr>
              <a:t>FGF4 and FGF8 maintains undifferentiated zone (rapidly proliferating population)</a:t>
            </a:r>
          </a:p>
          <a:p>
            <a:pPr lvl="0"/>
            <a:r>
              <a:rPr lang="en-GB" sz="1200" kern="1200" dirty="0">
                <a:solidFill>
                  <a:schemeClr val="tx1"/>
                </a:solidFill>
                <a:effectLst/>
                <a:latin typeface="+mn-lt"/>
                <a:ea typeface="+mn-ea"/>
                <a:cs typeface="+mn-cs"/>
              </a:rPr>
              <a:t>This induces distal growth. As proliferation causing elongation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green part) Due to distal growth -</a:t>
            </a:r>
          </a:p>
          <a:p>
            <a:r>
              <a:rPr lang="en-GB" sz="1200" kern="1200" dirty="0">
                <a:solidFill>
                  <a:schemeClr val="tx1"/>
                </a:solidFill>
                <a:effectLst/>
                <a:latin typeface="+mn-lt"/>
                <a:ea typeface="+mn-ea"/>
                <a:cs typeface="+mn-cs"/>
              </a:rPr>
              <a:t>Cells proximal to the undifferentiated zone are no longer under the influence of FGFs.</a:t>
            </a:r>
          </a:p>
          <a:p>
            <a:r>
              <a:rPr lang="en-GB" sz="1200" kern="1200" dirty="0">
                <a:solidFill>
                  <a:schemeClr val="tx1"/>
                </a:solidFill>
                <a:effectLst/>
                <a:latin typeface="+mn-lt"/>
                <a:ea typeface="+mn-ea"/>
                <a:cs typeface="+mn-cs"/>
              </a:rPr>
              <a:t>Begin to differentiate.</a:t>
            </a:r>
          </a:p>
          <a:p>
            <a:r>
              <a:rPr lang="en-GB" sz="1200" kern="1200" dirty="0">
                <a:solidFill>
                  <a:schemeClr val="tx1"/>
                </a:solidFill>
                <a:effectLst/>
                <a:latin typeface="+mn-lt"/>
                <a:ea typeface="+mn-ea"/>
                <a:cs typeface="+mn-cs"/>
              </a:rPr>
              <a:t>Retinoic Acid – produced by mesenchyme cells.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Anything that disrupts FGF signalling and/or formation and maintenance of the AER will result in arrested limb development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Stylopod</a:t>
            </a:r>
            <a:r>
              <a:rPr lang="en-GB" sz="1200" kern="1200" dirty="0">
                <a:solidFill>
                  <a:schemeClr val="tx1"/>
                </a:solidFill>
                <a:effectLst/>
                <a:latin typeface="+mn-lt"/>
                <a:ea typeface="+mn-ea"/>
                <a:cs typeface="+mn-cs"/>
              </a:rPr>
              <a:t> = humerus, femur</a:t>
            </a:r>
          </a:p>
          <a:p>
            <a:r>
              <a:rPr lang="en-GB" sz="1200" kern="1200" dirty="0">
                <a:solidFill>
                  <a:schemeClr val="tx1"/>
                </a:solidFill>
                <a:effectLst/>
                <a:latin typeface="+mn-lt"/>
                <a:ea typeface="+mn-ea"/>
                <a:cs typeface="+mn-cs"/>
              </a:rPr>
              <a:t>Zeugopod = ulna + radius; tibia + fibula</a:t>
            </a:r>
          </a:p>
          <a:p>
            <a:r>
              <a:rPr lang="en-GB" sz="1200" kern="1200" dirty="0">
                <a:solidFill>
                  <a:schemeClr val="tx1"/>
                </a:solidFill>
                <a:effectLst/>
                <a:latin typeface="+mn-lt"/>
                <a:ea typeface="+mn-ea"/>
                <a:cs typeface="+mn-cs"/>
              </a:rPr>
              <a:t>Autopod = wrist + fingers;  ankle + toes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Marker genes, are the genes that control the differentiation of these specific areas of the limb bud.</a:t>
            </a:r>
          </a:p>
          <a:p>
            <a:r>
              <a:rPr lang="en-GB" sz="1200" kern="1200" dirty="0" err="1">
                <a:solidFill>
                  <a:schemeClr val="tx1"/>
                </a:solidFill>
                <a:effectLst/>
                <a:latin typeface="+mn-lt"/>
                <a:ea typeface="+mn-ea"/>
                <a:cs typeface="+mn-cs"/>
              </a:rPr>
              <a:t>Stylopod</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RA induces genetic cascade</a:t>
            </a:r>
          </a:p>
          <a:p>
            <a:pPr lvl="1"/>
            <a:r>
              <a:rPr lang="en-GB" sz="1200" kern="1200" dirty="0">
                <a:solidFill>
                  <a:schemeClr val="tx1"/>
                </a:solidFill>
                <a:effectLst/>
                <a:latin typeface="+mn-lt"/>
                <a:ea typeface="+mn-ea"/>
                <a:cs typeface="+mn-cs"/>
              </a:rPr>
              <a:t>Differentiation of </a:t>
            </a:r>
            <a:r>
              <a:rPr lang="en-GB" sz="1200" kern="1200" dirty="0" err="1">
                <a:solidFill>
                  <a:schemeClr val="tx1"/>
                </a:solidFill>
                <a:effectLst/>
                <a:latin typeface="+mn-lt"/>
                <a:ea typeface="+mn-ea"/>
                <a:cs typeface="+mn-cs"/>
              </a:rPr>
              <a:t>stylopod</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Marker gene: MEIS1</a:t>
            </a:r>
          </a:p>
          <a:p>
            <a:r>
              <a:rPr lang="en-GB" sz="1200" kern="1200" dirty="0">
                <a:solidFill>
                  <a:schemeClr val="tx1"/>
                </a:solidFill>
                <a:effectLst/>
                <a:latin typeface="+mn-lt"/>
                <a:ea typeface="+mn-ea"/>
                <a:cs typeface="+mn-cs"/>
              </a:rPr>
              <a:t>Other marker genes</a:t>
            </a:r>
          </a:p>
          <a:p>
            <a:pPr lvl="1"/>
            <a:r>
              <a:rPr lang="en-GB" sz="1200" kern="1200" dirty="0">
                <a:solidFill>
                  <a:schemeClr val="tx1"/>
                </a:solidFill>
                <a:effectLst/>
                <a:latin typeface="+mn-lt"/>
                <a:ea typeface="+mn-ea"/>
                <a:cs typeface="+mn-cs"/>
              </a:rPr>
              <a:t>Zeugopod: HOXA11A,D</a:t>
            </a:r>
          </a:p>
          <a:p>
            <a:pPr lvl="1"/>
            <a:r>
              <a:rPr lang="en-GB" sz="1200" kern="1200" dirty="0">
                <a:solidFill>
                  <a:schemeClr val="tx1"/>
                </a:solidFill>
                <a:effectLst/>
                <a:latin typeface="+mn-lt"/>
                <a:ea typeface="+mn-ea"/>
                <a:cs typeface="+mn-cs"/>
              </a:rPr>
              <a:t>Autopod: HOXA13 (HOX12A,D) unclear both genes implicated</a:t>
            </a:r>
          </a:p>
          <a:p>
            <a:pPr lvl="0"/>
            <a:r>
              <a:rPr lang="en-GB" sz="1200" kern="1200" dirty="0">
                <a:solidFill>
                  <a:schemeClr val="tx1"/>
                </a:solidFill>
                <a:effectLst/>
                <a:latin typeface="+mn-lt"/>
                <a:ea typeface="+mn-ea"/>
                <a:cs typeface="+mn-cs"/>
              </a:rPr>
              <a:t>Disruption of HOX genes (via mutation or teratogens such as retinoic acid or ethanol) will therefore    </a:t>
            </a:r>
          </a:p>
          <a:p>
            <a:r>
              <a:rPr lang="en-GB" sz="1200" kern="1200" dirty="0">
                <a:solidFill>
                  <a:schemeClr val="tx1"/>
                </a:solidFill>
                <a:effectLst/>
                <a:latin typeface="+mn-lt"/>
                <a:ea typeface="+mn-ea"/>
                <a:cs typeface="+mn-cs"/>
              </a:rPr>
              <a:t> </a:t>
            </a:r>
          </a:p>
          <a:p>
            <a:r>
              <a:rPr lang="en-GB" sz="1200" b="1" kern="1200" dirty="0" err="1">
                <a:solidFill>
                  <a:schemeClr val="tx1"/>
                </a:solidFill>
                <a:effectLst/>
                <a:latin typeface="+mn-lt"/>
                <a:ea typeface="+mn-ea"/>
                <a:cs typeface="+mn-cs"/>
              </a:rPr>
              <a:t>Dorso</a:t>
            </a:r>
            <a:r>
              <a:rPr lang="en-GB" sz="1200" b="1" kern="1200" dirty="0">
                <a:solidFill>
                  <a:schemeClr val="tx1"/>
                </a:solidFill>
                <a:effectLst/>
                <a:latin typeface="+mn-lt"/>
                <a:ea typeface="+mn-ea"/>
                <a:cs typeface="+mn-cs"/>
              </a:rPr>
              <a:t>-ventral patterning:</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D-V axis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controlled</a:t>
            </a:r>
            <a:r>
              <a:rPr lang="fr-FR" sz="1200" kern="1200" dirty="0">
                <a:solidFill>
                  <a:schemeClr val="tx1"/>
                </a:solidFill>
                <a:effectLst/>
                <a:latin typeface="+mn-lt"/>
                <a:ea typeface="+mn-ea"/>
                <a:cs typeface="+mn-cs"/>
              </a:rPr>
              <a:t> by the </a:t>
            </a:r>
            <a:r>
              <a:rPr lang="fr-FR" sz="1200" kern="1200" dirty="0" err="1">
                <a:solidFill>
                  <a:schemeClr val="tx1"/>
                </a:solidFill>
                <a:effectLst/>
                <a:latin typeface="+mn-lt"/>
                <a:ea typeface="+mn-ea"/>
                <a:cs typeface="+mn-cs"/>
              </a:rPr>
              <a:t>ectoderm</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Important for </a:t>
            </a:r>
            <a:r>
              <a:rPr lang="fr-FR" sz="1200" kern="1200" dirty="0" err="1">
                <a:solidFill>
                  <a:schemeClr val="tx1"/>
                </a:solidFill>
                <a:effectLst/>
                <a:latin typeface="+mn-lt"/>
                <a:ea typeface="+mn-ea"/>
                <a:cs typeface="+mn-cs"/>
              </a:rPr>
              <a:t>patterning</a:t>
            </a:r>
            <a:r>
              <a:rPr lang="fr-FR" sz="1200" kern="1200" dirty="0">
                <a:solidFill>
                  <a:schemeClr val="tx1"/>
                </a:solidFill>
                <a:effectLst/>
                <a:latin typeface="+mn-lt"/>
                <a:ea typeface="+mn-ea"/>
                <a:cs typeface="+mn-cs"/>
              </a:rPr>
              <a:t> muscles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Ventral muscles – </a:t>
            </a:r>
            <a:r>
              <a:rPr lang="fr-FR" sz="1200" kern="1200" dirty="0" err="1">
                <a:solidFill>
                  <a:schemeClr val="tx1"/>
                </a:solidFill>
                <a:effectLst/>
                <a:latin typeface="+mn-lt"/>
                <a:ea typeface="+mn-ea"/>
                <a:cs typeface="+mn-cs"/>
              </a:rPr>
              <a:t>flexors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Dorsal muscles – </a:t>
            </a:r>
            <a:r>
              <a:rPr lang="fr-FR" sz="1200" kern="1200" dirty="0" err="1">
                <a:solidFill>
                  <a:schemeClr val="tx1"/>
                </a:solidFill>
                <a:effectLst/>
                <a:latin typeface="+mn-lt"/>
                <a:ea typeface="+mn-ea"/>
                <a:cs typeface="+mn-cs"/>
              </a:rPr>
              <a:t>extensors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D-V signalling</a:t>
            </a:r>
          </a:p>
          <a:p>
            <a:pPr lvl="0"/>
            <a:r>
              <a:rPr lang="en-GB" sz="1200" kern="1200" dirty="0">
                <a:solidFill>
                  <a:schemeClr val="tx1"/>
                </a:solidFill>
                <a:effectLst/>
                <a:latin typeface="+mn-lt"/>
                <a:ea typeface="+mn-ea"/>
                <a:cs typeface="+mn-cs"/>
              </a:rPr>
              <a:t>BMPs in ventral ectoderm </a:t>
            </a:r>
            <a:r>
              <a:rPr lang="en-GB" sz="1200" b="1" kern="1200" dirty="0">
                <a:solidFill>
                  <a:schemeClr val="tx1"/>
                </a:solidFill>
                <a:effectLst/>
                <a:latin typeface="+mn-lt"/>
                <a:ea typeface="+mn-ea"/>
                <a:cs typeface="+mn-cs"/>
              </a:rPr>
              <a:t>&gt;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Express EN1 (Engrailed-1 ) in ventral ectoderm </a:t>
            </a:r>
            <a:r>
              <a:rPr lang="en-GB" sz="1200" b="1" kern="1200" dirty="0">
                <a:solidFill>
                  <a:schemeClr val="tx1"/>
                </a:solidFill>
                <a:effectLst/>
                <a:latin typeface="+mn-lt"/>
                <a:ea typeface="+mn-ea"/>
                <a:cs typeface="+mn-cs"/>
              </a:rPr>
              <a:t>&gt;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Repress WNT7a expression (restricting it to dorsal ectoderm) </a:t>
            </a:r>
            <a:r>
              <a:rPr lang="en-GB" sz="1200" b="1" kern="1200" dirty="0">
                <a:solidFill>
                  <a:schemeClr val="tx1"/>
                </a:solidFill>
                <a:effectLst/>
                <a:latin typeface="+mn-lt"/>
                <a:ea typeface="+mn-ea"/>
                <a:cs typeface="+mn-cs"/>
              </a:rPr>
              <a:t>&gt;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Expresses LMX1 (specifies cells to dorsal side) </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establishes </a:t>
            </a:r>
            <a:r>
              <a:rPr lang="en-GB" sz="1200" kern="1200" dirty="0" err="1">
                <a:solidFill>
                  <a:schemeClr val="tx1"/>
                </a:solidFill>
                <a:effectLst/>
                <a:latin typeface="+mn-lt"/>
                <a:ea typeface="+mn-ea"/>
                <a:cs typeface="+mn-cs"/>
              </a:rPr>
              <a:t>dorso</a:t>
            </a:r>
            <a:r>
              <a:rPr lang="en-GB" sz="1200" kern="1200" dirty="0">
                <a:solidFill>
                  <a:schemeClr val="tx1"/>
                </a:solidFill>
                <a:effectLst/>
                <a:latin typeface="+mn-lt"/>
                <a:ea typeface="+mn-ea"/>
                <a:cs typeface="+mn-cs"/>
              </a:rPr>
              <a:t>-ventral components</a:t>
            </a:r>
          </a:p>
          <a:p>
            <a:pPr lvl="0"/>
            <a:r>
              <a:rPr lang="en-GB" sz="1200" kern="1200" dirty="0">
                <a:solidFill>
                  <a:schemeClr val="tx1"/>
                </a:solidFill>
                <a:effectLst/>
                <a:latin typeface="+mn-lt"/>
                <a:ea typeface="+mn-ea"/>
                <a:cs typeface="+mn-cs"/>
              </a:rPr>
              <a:t>Signalling factors are antagonistic and this is what sets up the AER specifically at the tip of the limb bud, so disruption of D-V signals will not only affect D-V patterning, but can also affect proximo-distal growth as well.</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Antero-posterior patterning: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Antero-posterior is in the embryological sense.</a:t>
            </a:r>
          </a:p>
          <a:p>
            <a:r>
              <a:rPr lang="en-GB" sz="1200" kern="1200" dirty="0">
                <a:solidFill>
                  <a:schemeClr val="tx1"/>
                </a:solidFill>
                <a:effectLst/>
                <a:latin typeface="+mn-lt"/>
                <a:ea typeface="+mn-ea"/>
                <a:cs typeface="+mn-cs"/>
              </a:rPr>
              <a:t>Thumb and radius – anterior.</a:t>
            </a:r>
          </a:p>
          <a:p>
            <a:r>
              <a:rPr lang="en-GB" sz="1200" kern="1200" dirty="0">
                <a:solidFill>
                  <a:schemeClr val="tx1"/>
                </a:solidFill>
                <a:effectLst/>
                <a:latin typeface="+mn-lt"/>
                <a:ea typeface="+mn-ea"/>
                <a:cs typeface="+mn-cs"/>
              </a:rPr>
              <a:t>Little finger and ulna – posterior.</a:t>
            </a:r>
          </a:p>
          <a:p>
            <a:r>
              <a:rPr lang="en-GB" sz="1200" kern="1200" dirty="0">
                <a:solidFill>
                  <a:schemeClr val="tx1"/>
                </a:solidFill>
                <a:effectLst/>
                <a:latin typeface="+mn-lt"/>
                <a:ea typeface="+mn-ea"/>
                <a:cs typeface="+mn-cs"/>
              </a:rPr>
              <a:t>A-P patterning is established by ZPA.</a:t>
            </a:r>
          </a:p>
          <a:p>
            <a:r>
              <a:rPr lang="en-GB" sz="1200" kern="1200" dirty="0">
                <a:solidFill>
                  <a:schemeClr val="tx1"/>
                </a:solidFill>
                <a:effectLst/>
                <a:latin typeface="+mn-lt"/>
                <a:ea typeface="+mn-ea"/>
                <a:cs typeface="+mn-cs"/>
              </a:rPr>
              <a:t>SHH signalling from ZPA specifically signals the formation of posterior elements.</a:t>
            </a:r>
          </a:p>
          <a:p>
            <a:r>
              <a:rPr lang="en-GB" sz="1200" kern="1200" dirty="0">
                <a:solidFill>
                  <a:schemeClr val="tx1"/>
                </a:solidFill>
                <a:effectLst/>
                <a:latin typeface="+mn-lt"/>
                <a:ea typeface="+mn-ea"/>
                <a:cs typeface="+mn-cs"/>
              </a:rPr>
              <a:t>Posterior elements (e.g. little finger/ulna) are formed prior to anterior elements (e.g. radius/thumb).</a:t>
            </a:r>
          </a:p>
          <a:p>
            <a:r>
              <a:rPr lang="en-GB" sz="1200" kern="1200" dirty="0">
                <a:solidFill>
                  <a:schemeClr val="tx1"/>
                </a:solidFill>
                <a:effectLst/>
                <a:latin typeface="+mn-lt"/>
                <a:ea typeface="+mn-ea"/>
                <a:cs typeface="+mn-cs"/>
              </a:rPr>
              <a:t>ZPA (SHH signalling) </a:t>
            </a:r>
          </a:p>
          <a:p>
            <a:pPr lvl="0"/>
            <a:r>
              <a:rPr lang="en-GB" sz="1200" kern="1200" dirty="0">
                <a:solidFill>
                  <a:schemeClr val="tx1"/>
                </a:solidFill>
                <a:effectLst/>
                <a:latin typeface="+mn-lt"/>
                <a:ea typeface="+mn-ea"/>
                <a:cs typeface="+mn-cs"/>
              </a:rPr>
              <a:t>Upregulation = additional posterior elements (polydactyly).</a:t>
            </a:r>
          </a:p>
          <a:p>
            <a:pPr lvl="0"/>
            <a:r>
              <a:rPr lang="en-GB" sz="1200" kern="1200" dirty="0">
                <a:solidFill>
                  <a:schemeClr val="tx1"/>
                </a:solidFill>
                <a:effectLst/>
                <a:latin typeface="+mn-lt"/>
                <a:ea typeface="+mn-ea"/>
                <a:cs typeface="+mn-cs"/>
              </a:rPr>
              <a:t>Downregulation = fusion of digits, reduction of number of digits (syndactyly)</a:t>
            </a:r>
          </a:p>
          <a:p>
            <a:pPr lvl="0"/>
            <a:r>
              <a:rPr lang="en-GB" sz="1200" kern="1200" dirty="0">
                <a:solidFill>
                  <a:schemeClr val="tx1"/>
                </a:solidFill>
                <a:effectLst/>
                <a:latin typeface="+mn-lt"/>
                <a:ea typeface="+mn-ea"/>
                <a:cs typeface="+mn-cs"/>
              </a:rPr>
              <a:t>Loss = loss of posterior elements</a:t>
            </a:r>
          </a:p>
          <a:p>
            <a:pPr lvl="0"/>
            <a:r>
              <a:rPr lang="en-GB" sz="1200" kern="1200" dirty="0">
                <a:solidFill>
                  <a:schemeClr val="tx1"/>
                </a:solidFill>
                <a:effectLst/>
                <a:latin typeface="+mn-lt"/>
                <a:ea typeface="+mn-ea"/>
                <a:cs typeface="+mn-cs"/>
              </a:rPr>
              <a:t>Duplication = duplication of posterior elements.</a:t>
            </a:r>
          </a:p>
          <a:p>
            <a:pPr lvl="0"/>
            <a:r>
              <a:rPr lang="en-GB" sz="1200" kern="1200" dirty="0">
                <a:solidFill>
                  <a:schemeClr val="tx1"/>
                </a:solidFill>
                <a:effectLst/>
                <a:latin typeface="+mn-lt"/>
                <a:ea typeface="+mn-ea"/>
                <a:cs typeface="+mn-cs"/>
              </a:rPr>
              <a:t>Disruption of A-P patterning = can also result in loss of anterior elements and dysregulation of limb growth</a:t>
            </a:r>
          </a:p>
          <a:p>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6</a:t>
            </a:fld>
            <a:endParaRPr lang="en-GB"/>
          </a:p>
        </p:txBody>
      </p:sp>
    </p:spTree>
    <p:extLst>
      <p:ext uri="{BB962C8B-B14F-4D97-AF65-F5344CB8AC3E}">
        <p14:creationId xmlns:p14="http://schemas.microsoft.com/office/powerpoint/2010/main" val="11553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6 weeks – circular constriction separates the hand and food plates from the proximal segment.</a:t>
            </a:r>
          </a:p>
          <a:p>
            <a:r>
              <a:rPr lang="en-GB" sz="1200" kern="1200" dirty="0">
                <a:solidFill>
                  <a:schemeClr val="tx1"/>
                </a:solidFill>
                <a:effectLst/>
                <a:latin typeface="+mn-lt"/>
                <a:ea typeface="+mn-ea"/>
                <a:cs typeface="+mn-cs"/>
              </a:rPr>
              <a:t>Later a second constriction to divide proximal portion (so arm and forearm or leg and thigh).</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6</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week – limb buds develop a constriction.</a:t>
            </a:r>
          </a:p>
          <a:p>
            <a:pPr lvl="1"/>
            <a:r>
              <a:rPr lang="en-GB" sz="1200" kern="1200" dirty="0">
                <a:solidFill>
                  <a:schemeClr val="tx1"/>
                </a:solidFill>
                <a:effectLst/>
                <a:latin typeface="+mn-lt"/>
                <a:ea typeface="+mn-ea"/>
                <a:cs typeface="+mn-cs"/>
              </a:rPr>
              <a:t>Constriction produces flattened distal segments to produce:</a:t>
            </a:r>
          </a:p>
          <a:p>
            <a:pPr lvl="2"/>
            <a:r>
              <a:rPr lang="en-GB" sz="1200" kern="1200" dirty="0">
                <a:solidFill>
                  <a:schemeClr val="tx1"/>
                </a:solidFill>
                <a:effectLst/>
                <a:latin typeface="+mn-lt"/>
                <a:ea typeface="+mn-ea"/>
                <a:cs typeface="+mn-cs"/>
              </a:rPr>
              <a:t>Upper bud – hand plate.</a:t>
            </a:r>
          </a:p>
          <a:p>
            <a:pPr lvl="2"/>
            <a:r>
              <a:rPr lang="en-GB" sz="1200" kern="1200" dirty="0">
                <a:solidFill>
                  <a:schemeClr val="tx1"/>
                </a:solidFill>
                <a:effectLst/>
                <a:latin typeface="+mn-lt"/>
                <a:ea typeface="+mn-ea"/>
                <a:cs typeface="+mn-cs"/>
              </a:rPr>
              <a:t>Lower bud – foot plate.</a:t>
            </a:r>
          </a:p>
          <a:p>
            <a:pPr lvl="0"/>
            <a:r>
              <a:rPr lang="en-GB" sz="1200" kern="1200" dirty="0">
                <a:solidFill>
                  <a:schemeClr val="tx1"/>
                </a:solidFill>
                <a:effectLst/>
                <a:latin typeface="+mn-lt"/>
                <a:ea typeface="+mn-ea"/>
                <a:cs typeface="+mn-cs"/>
              </a:rPr>
              <a:t>7</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week - mesenchymal tissue in the plates condense to form digital rays.</a:t>
            </a:r>
          </a:p>
          <a:p>
            <a:pPr lvl="0"/>
            <a:r>
              <a:rPr lang="en-GB" sz="1200" kern="1200" dirty="0">
                <a:solidFill>
                  <a:schemeClr val="tx1"/>
                </a:solidFill>
                <a:effectLst/>
                <a:latin typeface="+mn-lt"/>
                <a:ea typeface="+mn-ea"/>
                <a:cs typeface="+mn-cs"/>
              </a:rPr>
              <a:t>Mesenchyme between rays disappear to form notches.</a:t>
            </a:r>
          </a:p>
          <a:p>
            <a:pPr lvl="0"/>
            <a:r>
              <a:rPr lang="en-GB" sz="1200" kern="1200" dirty="0">
                <a:solidFill>
                  <a:schemeClr val="tx1"/>
                </a:solidFill>
                <a:effectLst/>
                <a:latin typeface="+mn-lt"/>
                <a:ea typeface="+mn-ea"/>
                <a:cs typeface="+mn-cs"/>
              </a:rPr>
              <a:t>Digits are initially webbed together.</a:t>
            </a:r>
          </a:p>
          <a:p>
            <a:pPr lvl="0"/>
            <a:r>
              <a:rPr lang="en-GB" sz="1200" kern="1200" dirty="0">
                <a:solidFill>
                  <a:schemeClr val="tx1"/>
                </a:solidFill>
                <a:effectLst/>
                <a:latin typeface="+mn-lt"/>
                <a:ea typeface="+mn-ea"/>
                <a:cs typeface="+mn-cs"/>
              </a:rPr>
              <a:t>Interdigital apoptosis – programmed cell death to form the separate digits (by the end of 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week). </a:t>
            </a:r>
          </a:p>
          <a:p>
            <a:r>
              <a:rPr lang="en-GB" sz="1200" b="1" kern="1200" dirty="0">
                <a:solidFill>
                  <a:schemeClr val="tx1"/>
                </a:solidFill>
                <a:effectLst/>
                <a:latin typeface="+mn-lt"/>
                <a:ea typeface="+mn-ea"/>
                <a:cs typeface="+mn-cs"/>
              </a:rPr>
              <a:t>Interdigital apoptosis first appears in the upper limb followed by the lower limbs.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Apoptosis of interdigital tissue is dependent on BMP signalling within the interdigital tissue under the influence of Shh from the ZPA.  Disruption of this process can therefore result in syndactyly, and, not surprisingly, most often affects digits 3, 4, and/or 5.</a:t>
            </a:r>
          </a:p>
        </p:txBody>
      </p:sp>
      <p:sp>
        <p:nvSpPr>
          <p:cNvPr id="4" name="Slide Number Placeholder 3"/>
          <p:cNvSpPr>
            <a:spLocks noGrp="1"/>
          </p:cNvSpPr>
          <p:nvPr>
            <p:ph type="sldNum" sz="quarter" idx="5"/>
          </p:nvPr>
        </p:nvSpPr>
        <p:spPr/>
        <p:txBody>
          <a:bodyPr/>
          <a:lstStyle/>
          <a:p>
            <a:fld id="{1C7031A6-F362-7F43-8819-E00B66E8D748}" type="slidenum">
              <a:rPr lang="en-GB" smtClean="0"/>
              <a:t>9</a:t>
            </a:fld>
            <a:endParaRPr lang="en-GB"/>
          </a:p>
        </p:txBody>
      </p:sp>
    </p:spTree>
    <p:extLst>
      <p:ext uri="{BB962C8B-B14F-4D97-AF65-F5344CB8AC3E}">
        <p14:creationId xmlns:p14="http://schemas.microsoft.com/office/powerpoint/2010/main" val="415560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Limbs rotate in opposite directions</a:t>
            </a:r>
          </a:p>
          <a:p>
            <a:pPr lvl="1"/>
            <a:r>
              <a:rPr lang="en-GB" sz="1200" b="1" kern="1200" dirty="0">
                <a:solidFill>
                  <a:schemeClr val="tx1"/>
                </a:solidFill>
                <a:effectLst/>
                <a:latin typeface="+mn-lt"/>
                <a:ea typeface="+mn-ea"/>
                <a:cs typeface="+mn-cs"/>
              </a:rPr>
              <a:t>Upper limb</a:t>
            </a:r>
            <a:endParaRPr lang="en-GB"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90° laterally</a:t>
            </a:r>
          </a:p>
          <a:p>
            <a:pPr lvl="2"/>
            <a:r>
              <a:rPr lang="en-GB" sz="1200" kern="1200" dirty="0">
                <a:solidFill>
                  <a:schemeClr val="tx1"/>
                </a:solidFill>
                <a:effectLst/>
                <a:latin typeface="+mn-lt"/>
                <a:ea typeface="+mn-ea"/>
                <a:cs typeface="+mn-cs"/>
              </a:rPr>
              <a:t>Anterior flexor muscle compartment – faces anteriorly</a:t>
            </a:r>
          </a:p>
          <a:p>
            <a:pPr lvl="2"/>
            <a:r>
              <a:rPr lang="en-GB" sz="1200" kern="1200" dirty="0">
                <a:solidFill>
                  <a:schemeClr val="tx1"/>
                </a:solidFill>
                <a:effectLst/>
                <a:latin typeface="+mn-lt"/>
                <a:ea typeface="+mn-ea"/>
                <a:cs typeface="+mn-cs"/>
              </a:rPr>
              <a:t>Posterior extensor muscle compartment – faces posteriorly</a:t>
            </a:r>
          </a:p>
          <a:p>
            <a:pPr lvl="2"/>
            <a:r>
              <a:rPr lang="en-GB" sz="1200" kern="1200" dirty="0">
                <a:solidFill>
                  <a:schemeClr val="tx1"/>
                </a:solidFill>
                <a:effectLst/>
                <a:latin typeface="+mn-lt"/>
                <a:ea typeface="+mn-ea"/>
                <a:cs typeface="+mn-cs"/>
              </a:rPr>
              <a:t>Elbow joint – point caudally and posteriorly</a:t>
            </a:r>
          </a:p>
          <a:p>
            <a:pPr lvl="2"/>
            <a:r>
              <a:rPr lang="en-GB" sz="1200" kern="1200" dirty="0">
                <a:solidFill>
                  <a:schemeClr val="tx1"/>
                </a:solidFill>
                <a:effectLst/>
                <a:latin typeface="+mn-lt"/>
                <a:ea typeface="+mn-ea"/>
                <a:cs typeface="+mn-cs"/>
              </a:rPr>
              <a:t>Thumb – laterally</a:t>
            </a:r>
          </a:p>
          <a:p>
            <a:pPr lvl="1"/>
            <a:r>
              <a:rPr lang="en-GB" sz="1200" b="1" kern="1200" dirty="0">
                <a:solidFill>
                  <a:schemeClr val="tx1"/>
                </a:solidFill>
                <a:effectLst/>
                <a:latin typeface="+mn-lt"/>
                <a:ea typeface="+mn-ea"/>
                <a:cs typeface="+mn-cs"/>
              </a:rPr>
              <a:t>Lower limb</a:t>
            </a:r>
            <a:endParaRPr lang="en-GB"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90° medially </a:t>
            </a:r>
          </a:p>
          <a:p>
            <a:pPr lvl="2"/>
            <a:r>
              <a:rPr lang="en-GB" sz="1200" kern="1200" dirty="0">
                <a:solidFill>
                  <a:schemeClr val="tx1"/>
                </a:solidFill>
                <a:effectLst/>
                <a:latin typeface="+mn-lt"/>
                <a:ea typeface="+mn-ea"/>
                <a:cs typeface="+mn-cs"/>
              </a:rPr>
              <a:t>Knee joint – point cranially and anteriorly</a:t>
            </a:r>
          </a:p>
          <a:p>
            <a:pPr lvl="2"/>
            <a:r>
              <a:rPr lang="en-GB" sz="1200" kern="1200" dirty="0">
                <a:solidFill>
                  <a:schemeClr val="tx1"/>
                </a:solidFill>
                <a:effectLst/>
                <a:latin typeface="+mn-lt"/>
                <a:ea typeface="+mn-ea"/>
                <a:cs typeface="+mn-cs"/>
              </a:rPr>
              <a:t>Big toe – medially</a:t>
            </a:r>
          </a:p>
          <a:p>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10</a:t>
            </a:fld>
            <a:endParaRPr lang="en-GB"/>
          </a:p>
        </p:txBody>
      </p:sp>
    </p:spTree>
    <p:extLst>
      <p:ext uri="{BB962C8B-B14F-4D97-AF65-F5344CB8AC3E}">
        <p14:creationId xmlns:p14="http://schemas.microsoft.com/office/powerpoint/2010/main" val="204996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7031A6-F362-7F43-8819-E00B66E8D748}" type="slidenum">
              <a:rPr lang="en-GB" smtClean="0"/>
              <a:t>12</a:t>
            </a:fld>
            <a:endParaRPr lang="en-GB"/>
          </a:p>
        </p:txBody>
      </p:sp>
    </p:spTree>
    <p:extLst>
      <p:ext uri="{BB962C8B-B14F-4D97-AF65-F5344CB8AC3E}">
        <p14:creationId xmlns:p14="http://schemas.microsoft.com/office/powerpoint/2010/main" val="105103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Chondroblasts form cartilage which comes from chondrocytes </a:t>
            </a:r>
          </a:p>
          <a:p>
            <a:endParaRPr lang="en-GB" dirty="0"/>
          </a:p>
          <a:p>
            <a:r>
              <a:rPr lang="en-GB" dirty="0"/>
              <a:t>You have got the mesenchymal tissue which differentiates into the pods</a:t>
            </a:r>
          </a:p>
          <a:p>
            <a:r>
              <a:rPr lang="en-GB" dirty="0"/>
              <a:t>Stylopods- humeurs and femur </a:t>
            </a:r>
          </a:p>
          <a:p>
            <a:r>
              <a:rPr lang="en-GB" dirty="0"/>
              <a:t>Zeugopod- ulna and radius and tibia and fibula </a:t>
            </a:r>
          </a:p>
          <a:p>
            <a:r>
              <a:rPr lang="en-GB" dirty="0"/>
              <a:t>Autopod- wrist and fingers </a:t>
            </a:r>
            <a:r>
              <a:rPr lang="en-GB"/>
              <a:t>and ankle and toes </a:t>
            </a:r>
            <a:endParaRPr lang="en-GB" dirty="0"/>
          </a:p>
          <a:p>
            <a:endParaRPr lang="en-GB" dirty="0"/>
          </a:p>
          <a:p>
            <a:r>
              <a:rPr lang="en-GB" dirty="0"/>
              <a:t>So they condense to form chondrocytes which is a cartilage plate of the bone, which is like a blueprint of the bone, then blood vessels invade the blueprint and bring osteoblasts (which are black)  </a:t>
            </a:r>
          </a:p>
          <a:p>
            <a:r>
              <a:rPr lang="en-GB" dirty="0"/>
              <a:t>Then these osteoblasts then slowly begin to form the bone pushing the chondrocytes to the end of the bone, and then finally they begin to mature </a:t>
            </a:r>
          </a:p>
          <a:p>
            <a:endParaRPr lang="en-GB" dirty="0"/>
          </a:p>
          <a:p>
            <a:r>
              <a:rPr lang="en-GB" dirty="0"/>
              <a:t>Both osteoblasts and chondrocytes </a:t>
            </a:r>
          </a:p>
          <a:p>
            <a:endParaRPr lang="en-GB" dirty="0"/>
          </a:p>
          <a:p>
            <a:r>
              <a:rPr lang="en-GB" dirty="0"/>
              <a:t>What is the epiphyseal line- fused growth plate </a:t>
            </a:r>
          </a:p>
          <a:p>
            <a:endParaRPr lang="en-GB" dirty="0"/>
          </a:p>
          <a:p>
            <a:r>
              <a:rPr lang="en-GB" dirty="0"/>
              <a:t>All bones are formed this way </a:t>
            </a:r>
          </a:p>
          <a:p>
            <a:endParaRPr lang="en-GB" dirty="0"/>
          </a:p>
          <a:p>
            <a:endParaRPr lang="en-GB" dirty="0"/>
          </a:p>
        </p:txBody>
      </p:sp>
      <p:sp>
        <p:nvSpPr>
          <p:cNvPr id="4" name="Slide Number Placeholder 3"/>
          <p:cNvSpPr>
            <a:spLocks noGrp="1"/>
          </p:cNvSpPr>
          <p:nvPr>
            <p:ph type="sldNum" sz="quarter" idx="5"/>
          </p:nvPr>
        </p:nvSpPr>
        <p:spPr/>
        <p:txBody>
          <a:bodyPr/>
          <a:lstStyle/>
          <a:p>
            <a:fld id="{33629EFA-133F-5240-8B53-6A15567B272F}" type="slidenum">
              <a:rPr lang="en-GB" smtClean="0"/>
              <a:t>17</a:t>
            </a:fld>
            <a:endParaRPr lang="en-GB"/>
          </a:p>
        </p:txBody>
      </p:sp>
    </p:spTree>
    <p:extLst>
      <p:ext uri="{BB962C8B-B14F-4D97-AF65-F5344CB8AC3E}">
        <p14:creationId xmlns:p14="http://schemas.microsoft.com/office/powerpoint/2010/main" val="147247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3/19/21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81061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1910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3589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3504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2891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5486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1597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790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7188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41231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3/19/21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4310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3/19/21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00430858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6" r:id="rId6"/>
    <p:sldLayoutId id="2147483751" r:id="rId7"/>
    <p:sldLayoutId id="2147483752" r:id="rId8"/>
    <p:sldLayoutId id="2147483753" r:id="rId9"/>
    <p:sldLayoutId id="2147483755" r:id="rId10"/>
    <p:sldLayoutId id="2147483754"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zyee5@nottingham.ac.u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4" name="Rectangle 43">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AE1B06E1-C1A6-49ED-8721-FF8D9467CC94}"/>
              </a:ext>
            </a:extLst>
          </p:cNvPr>
          <p:cNvPicPr>
            <a:picLocks noChangeAspect="1"/>
          </p:cNvPicPr>
          <p:nvPr/>
        </p:nvPicPr>
        <p:blipFill rotWithShape="1">
          <a:blip r:embed="rId3">
            <a:alphaModFix/>
          </a:blip>
          <a:srcRect t="9996" r="-1" b="-1"/>
          <a:stretch/>
        </p:blipFill>
        <p:spPr>
          <a:xfrm>
            <a:off x="-3852" y="-2361"/>
            <a:ext cx="12195852" cy="6860507"/>
          </a:xfrm>
          <a:prstGeom prst="rect">
            <a:avLst/>
          </a:prstGeom>
        </p:spPr>
      </p:pic>
      <p:sp>
        <p:nvSpPr>
          <p:cNvPr id="46" name="Rectangle 45">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0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73221-627F-2843-B0C2-421BD987EA2B}"/>
              </a:ext>
            </a:extLst>
          </p:cNvPr>
          <p:cNvSpPr>
            <a:spLocks noGrp="1"/>
          </p:cNvSpPr>
          <p:nvPr>
            <p:ph type="ctrTitle"/>
          </p:nvPr>
        </p:nvSpPr>
        <p:spPr>
          <a:xfrm>
            <a:off x="1014335" y="1086865"/>
            <a:ext cx="10190071" cy="1537141"/>
          </a:xfrm>
        </p:spPr>
        <p:txBody>
          <a:bodyPr anchor="b">
            <a:normAutofit/>
          </a:bodyPr>
          <a:lstStyle/>
          <a:p>
            <a:r>
              <a:rPr lang="en-GB" sz="8000" dirty="0">
                <a:solidFill>
                  <a:schemeClr val="bg1">
                    <a:lumMod val="50000"/>
                  </a:schemeClr>
                </a:solidFill>
                <a:latin typeface="Modern Love" pitchFamily="82" charset="0"/>
              </a:rPr>
              <a:t>EMBRYOLOGY</a:t>
            </a:r>
          </a:p>
        </p:txBody>
      </p:sp>
      <p:sp>
        <p:nvSpPr>
          <p:cNvPr id="3" name="Subtitle 2">
            <a:extLst>
              <a:ext uri="{FF2B5EF4-FFF2-40B4-BE49-F238E27FC236}">
                <a16:creationId xmlns:a16="http://schemas.microsoft.com/office/drawing/2014/main" id="{7F1BDAAB-BDB7-8845-8C4D-A1D18BB9520B}"/>
              </a:ext>
            </a:extLst>
          </p:cNvPr>
          <p:cNvSpPr>
            <a:spLocks noGrp="1"/>
          </p:cNvSpPr>
          <p:nvPr>
            <p:ph type="subTitle" idx="1"/>
          </p:nvPr>
        </p:nvSpPr>
        <p:spPr>
          <a:xfrm>
            <a:off x="79785" y="6245145"/>
            <a:ext cx="3642852" cy="513320"/>
          </a:xfrm>
        </p:spPr>
        <p:txBody>
          <a:bodyPr anchor="t">
            <a:normAutofit/>
          </a:bodyPr>
          <a:lstStyle/>
          <a:p>
            <a:r>
              <a:rPr lang="en-GB" sz="2200" dirty="0">
                <a:solidFill>
                  <a:srgbClr val="FFFFFF"/>
                </a:solidFill>
              </a:rPr>
              <a:t>Emayanthi Emayakumaran</a:t>
            </a:r>
          </a:p>
        </p:txBody>
      </p:sp>
      <p:grpSp>
        <p:nvGrpSpPr>
          <p:cNvPr id="48"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9" name="Freeform: Shape 48">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57"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8"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0" name="Freeform: Shape 59">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9" name="Freeform: Shape 58">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3" name="Title 1">
            <a:extLst>
              <a:ext uri="{FF2B5EF4-FFF2-40B4-BE49-F238E27FC236}">
                <a16:creationId xmlns:a16="http://schemas.microsoft.com/office/drawing/2014/main" id="{1DE94D90-F197-024F-9072-EE4F09D33493}"/>
              </a:ext>
            </a:extLst>
          </p:cNvPr>
          <p:cNvSpPr txBox="1">
            <a:spLocks/>
          </p:cNvSpPr>
          <p:nvPr/>
        </p:nvSpPr>
        <p:spPr>
          <a:xfrm>
            <a:off x="1068877" y="1129778"/>
            <a:ext cx="10190071" cy="1537141"/>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6000" kern="1200">
                <a:solidFill>
                  <a:schemeClr val="tx2"/>
                </a:solidFill>
                <a:latin typeface="+mj-lt"/>
                <a:ea typeface="+mj-ea"/>
                <a:cs typeface="+mj-cs"/>
              </a:defRPr>
            </a:lvl1pPr>
          </a:lstStyle>
          <a:p>
            <a:r>
              <a:rPr lang="en-GB" sz="8000" dirty="0">
                <a:solidFill>
                  <a:srgbClr val="FFFFFF"/>
                </a:solidFill>
                <a:latin typeface="Modern Love" pitchFamily="82" charset="0"/>
              </a:rPr>
              <a:t>EMBRYOLOGY</a:t>
            </a:r>
          </a:p>
        </p:txBody>
      </p:sp>
      <p:sp>
        <p:nvSpPr>
          <p:cNvPr id="114" name="Title 1">
            <a:extLst>
              <a:ext uri="{FF2B5EF4-FFF2-40B4-BE49-F238E27FC236}">
                <a16:creationId xmlns:a16="http://schemas.microsoft.com/office/drawing/2014/main" id="{856E95AA-509F-584E-89FE-4446CD3E48AE}"/>
              </a:ext>
            </a:extLst>
          </p:cNvPr>
          <p:cNvSpPr txBox="1">
            <a:spLocks/>
          </p:cNvSpPr>
          <p:nvPr/>
        </p:nvSpPr>
        <p:spPr>
          <a:xfrm>
            <a:off x="910059" y="2348768"/>
            <a:ext cx="10190071" cy="1537141"/>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6000" kern="1200">
                <a:solidFill>
                  <a:schemeClr val="tx2"/>
                </a:solidFill>
                <a:latin typeface="+mj-lt"/>
                <a:ea typeface="+mj-ea"/>
                <a:cs typeface="+mj-cs"/>
              </a:defRPr>
            </a:lvl1pPr>
          </a:lstStyle>
          <a:p>
            <a:r>
              <a:rPr lang="en-GB" sz="3600" dirty="0">
                <a:solidFill>
                  <a:schemeClr val="accent6">
                    <a:lumMod val="75000"/>
                  </a:schemeClr>
                </a:solidFill>
                <a:latin typeface="Modern Love" pitchFamily="82" charset="0"/>
              </a:rPr>
              <a:t>PART 1: LIMBS</a:t>
            </a:r>
          </a:p>
          <a:p>
            <a:r>
              <a:rPr lang="en-GB" sz="3600" dirty="0">
                <a:solidFill>
                  <a:schemeClr val="accent6">
                    <a:lumMod val="75000"/>
                  </a:schemeClr>
                </a:solidFill>
                <a:latin typeface="Modern Love" pitchFamily="82" charset="0"/>
              </a:rPr>
              <a:t>PART 2: CLINICAL CONDITIONS</a:t>
            </a:r>
          </a:p>
        </p:txBody>
      </p:sp>
      <p:sp>
        <p:nvSpPr>
          <p:cNvPr id="115" name="Title 1">
            <a:extLst>
              <a:ext uri="{FF2B5EF4-FFF2-40B4-BE49-F238E27FC236}">
                <a16:creationId xmlns:a16="http://schemas.microsoft.com/office/drawing/2014/main" id="{E86B8CB4-E645-1446-AB41-77468C110DC7}"/>
              </a:ext>
            </a:extLst>
          </p:cNvPr>
          <p:cNvSpPr txBox="1">
            <a:spLocks/>
          </p:cNvSpPr>
          <p:nvPr/>
        </p:nvSpPr>
        <p:spPr>
          <a:xfrm>
            <a:off x="951844" y="2394918"/>
            <a:ext cx="10190071" cy="1537141"/>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6000" kern="1200">
                <a:solidFill>
                  <a:schemeClr val="tx2"/>
                </a:solidFill>
                <a:latin typeface="+mj-lt"/>
                <a:ea typeface="+mj-ea"/>
                <a:cs typeface="+mj-cs"/>
              </a:defRPr>
            </a:lvl1pPr>
          </a:lstStyle>
          <a:p>
            <a:r>
              <a:rPr lang="en-GB" sz="3600" dirty="0">
                <a:solidFill>
                  <a:schemeClr val="accent6">
                    <a:lumMod val="40000"/>
                    <a:lumOff val="60000"/>
                  </a:schemeClr>
                </a:solidFill>
                <a:latin typeface="Modern Love" pitchFamily="82" charset="0"/>
              </a:rPr>
              <a:t>PART 1: LIMBS</a:t>
            </a:r>
          </a:p>
          <a:p>
            <a:r>
              <a:rPr lang="en-GB" sz="3600" dirty="0">
                <a:solidFill>
                  <a:schemeClr val="accent6">
                    <a:lumMod val="40000"/>
                    <a:lumOff val="60000"/>
                  </a:schemeClr>
                </a:solidFill>
                <a:latin typeface="Modern Love" pitchFamily="82" charset="0"/>
              </a:rPr>
              <a:t>PART 2: CLINICAL CONDITIONS</a:t>
            </a:r>
          </a:p>
        </p:txBody>
      </p:sp>
      <p:sp>
        <p:nvSpPr>
          <p:cNvPr id="5" name="TextBox 4">
            <a:extLst>
              <a:ext uri="{FF2B5EF4-FFF2-40B4-BE49-F238E27FC236}">
                <a16:creationId xmlns:a16="http://schemas.microsoft.com/office/drawing/2014/main" id="{AC14C5F0-090F-6540-A1E9-0BF864A84E81}"/>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bg1"/>
                </a:solidFill>
              </a:rPr>
              <a:t>mzyee5@nottingham.ac.uk</a:t>
            </a:r>
          </a:p>
        </p:txBody>
      </p:sp>
      <p:pic>
        <p:nvPicPr>
          <p:cNvPr id="31" name="Picture 30" descr="Logo&#10;&#10;Description automatically generated">
            <a:extLst>
              <a:ext uri="{FF2B5EF4-FFF2-40B4-BE49-F238E27FC236}">
                <a16:creationId xmlns:a16="http://schemas.microsoft.com/office/drawing/2014/main" id="{D358E356-12EA-E440-BF15-2CE3A4374116}"/>
              </a:ext>
            </a:extLst>
          </p:cNvPr>
          <p:cNvPicPr>
            <a:picLocks noChangeAspect="1"/>
          </p:cNvPicPr>
          <p:nvPr/>
        </p:nvPicPr>
        <p:blipFill rotWithShape="1">
          <a:blip r:embed="rId4"/>
          <a:srcRect l="10000" t="34450" r="10441" b="35320"/>
          <a:stretch/>
        </p:blipFill>
        <p:spPr>
          <a:xfrm>
            <a:off x="145279" y="108716"/>
            <a:ext cx="2638383" cy="1002481"/>
          </a:xfrm>
          <a:prstGeom prst="rect">
            <a:avLst/>
          </a:prstGeom>
        </p:spPr>
      </p:pic>
      <p:pic>
        <p:nvPicPr>
          <p:cNvPr id="7" name="Picture 6" descr="Qr code&#10;&#10;Description automatically generated">
            <a:extLst>
              <a:ext uri="{FF2B5EF4-FFF2-40B4-BE49-F238E27FC236}">
                <a16:creationId xmlns:a16="http://schemas.microsoft.com/office/drawing/2014/main" id="{3062D132-BC16-934B-98BE-472A2D5EC065}"/>
              </a:ext>
            </a:extLst>
          </p:cNvPr>
          <p:cNvPicPr>
            <a:picLocks noChangeAspect="1"/>
          </p:cNvPicPr>
          <p:nvPr/>
        </p:nvPicPr>
        <p:blipFill>
          <a:blip r:embed="rId5"/>
          <a:stretch>
            <a:fillRect/>
          </a:stretch>
        </p:blipFill>
        <p:spPr>
          <a:xfrm>
            <a:off x="9599090" y="313700"/>
            <a:ext cx="2276354" cy="2276354"/>
          </a:xfrm>
          <a:prstGeom prst="rect">
            <a:avLst/>
          </a:prstGeom>
        </p:spPr>
      </p:pic>
    </p:spTree>
    <p:extLst>
      <p:ext uri="{BB962C8B-B14F-4D97-AF65-F5344CB8AC3E}">
        <p14:creationId xmlns:p14="http://schemas.microsoft.com/office/powerpoint/2010/main" val="405856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20EF-3D23-434C-8E5B-E43E91221F0F}"/>
              </a:ext>
            </a:extLst>
          </p:cNvPr>
          <p:cNvSpPr>
            <a:spLocks noGrp="1"/>
          </p:cNvSpPr>
          <p:nvPr>
            <p:ph type="title"/>
          </p:nvPr>
        </p:nvSpPr>
        <p:spPr/>
        <p:txBody>
          <a:bodyPr/>
          <a:lstStyle/>
          <a:p>
            <a:r>
              <a:rPr lang="en-GB" dirty="0"/>
              <a:t>Limb Rotation</a:t>
            </a:r>
          </a:p>
        </p:txBody>
      </p:sp>
      <p:sp>
        <p:nvSpPr>
          <p:cNvPr id="4" name="TextBox 3">
            <a:extLst>
              <a:ext uri="{FF2B5EF4-FFF2-40B4-BE49-F238E27FC236}">
                <a16:creationId xmlns:a16="http://schemas.microsoft.com/office/drawing/2014/main" id="{3E30A0DD-F70A-E34D-B5F3-C7C5F1CEA9EB}"/>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pic>
        <p:nvPicPr>
          <p:cNvPr id="6" name="Picture 5">
            <a:extLst>
              <a:ext uri="{FF2B5EF4-FFF2-40B4-BE49-F238E27FC236}">
                <a16:creationId xmlns:a16="http://schemas.microsoft.com/office/drawing/2014/main" id="{596321B3-D1AD-174B-BACE-3597FC3A1518}"/>
              </a:ext>
            </a:extLst>
          </p:cNvPr>
          <p:cNvPicPr>
            <a:picLocks noChangeAspect="1"/>
          </p:cNvPicPr>
          <p:nvPr/>
        </p:nvPicPr>
        <p:blipFill rotWithShape="1">
          <a:blip r:embed="rId3"/>
          <a:srcRect l="37812" t="28056" r="22969" b="7499"/>
          <a:stretch/>
        </p:blipFill>
        <p:spPr>
          <a:xfrm>
            <a:off x="244251" y="1477376"/>
            <a:ext cx="5379244" cy="497205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35D61F8-6A60-7346-B959-0920F90E19A6}"/>
              </a:ext>
            </a:extLst>
          </p:cNvPr>
          <p:cNvPicPr>
            <a:picLocks noChangeAspect="1"/>
          </p:cNvPicPr>
          <p:nvPr/>
        </p:nvPicPr>
        <p:blipFill>
          <a:blip r:embed="rId4"/>
          <a:stretch>
            <a:fillRect/>
          </a:stretch>
        </p:blipFill>
        <p:spPr>
          <a:xfrm>
            <a:off x="5934299" y="1850099"/>
            <a:ext cx="6013450" cy="3418814"/>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5072A257-3325-5849-83FB-73E9487D100F}"/>
              </a:ext>
            </a:extLst>
          </p:cNvPr>
          <p:cNvPicPr>
            <a:picLocks noChangeAspect="1"/>
          </p:cNvPicPr>
          <p:nvPr/>
        </p:nvPicPr>
        <p:blipFill>
          <a:blip r:embed="rId5"/>
          <a:stretch>
            <a:fillRect/>
          </a:stretch>
        </p:blipFill>
        <p:spPr>
          <a:xfrm>
            <a:off x="5934299" y="1850098"/>
            <a:ext cx="6013450" cy="341881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871782CE-5CC5-A740-B563-1A35A428A96C}"/>
              </a:ext>
            </a:extLst>
          </p:cNvPr>
          <p:cNvPicPr>
            <a:picLocks noChangeAspect="1"/>
          </p:cNvPicPr>
          <p:nvPr/>
        </p:nvPicPr>
        <p:blipFill>
          <a:blip r:embed="rId6"/>
          <a:stretch>
            <a:fillRect/>
          </a:stretch>
        </p:blipFill>
        <p:spPr>
          <a:xfrm>
            <a:off x="5934298" y="1850097"/>
            <a:ext cx="6013449" cy="3418814"/>
          </a:xfrm>
          <a:prstGeom prst="rect">
            <a:avLst/>
          </a:prstGeom>
        </p:spPr>
      </p:pic>
    </p:spTree>
    <p:extLst>
      <p:ext uri="{BB962C8B-B14F-4D97-AF65-F5344CB8AC3E}">
        <p14:creationId xmlns:p14="http://schemas.microsoft.com/office/powerpoint/2010/main" val="39576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3DFE-E1E3-DC46-B958-A66F53B7243A}"/>
              </a:ext>
            </a:extLst>
          </p:cNvPr>
          <p:cNvSpPr>
            <a:spLocks noGrp="1"/>
          </p:cNvSpPr>
          <p:nvPr>
            <p:ph type="title"/>
          </p:nvPr>
        </p:nvSpPr>
        <p:spPr/>
        <p:txBody>
          <a:bodyPr/>
          <a:lstStyle/>
          <a:p>
            <a:r>
              <a:rPr lang="en-GB" dirty="0"/>
              <a:t>Summary from the past 2 sessions</a:t>
            </a:r>
          </a:p>
        </p:txBody>
      </p:sp>
      <p:sp>
        <p:nvSpPr>
          <p:cNvPr id="3" name="Content Placeholder 2">
            <a:extLst>
              <a:ext uri="{FF2B5EF4-FFF2-40B4-BE49-F238E27FC236}">
                <a16:creationId xmlns:a16="http://schemas.microsoft.com/office/drawing/2014/main" id="{21F4C739-3495-0444-8FED-73B794C7C4AC}"/>
              </a:ext>
            </a:extLst>
          </p:cNvPr>
          <p:cNvSpPr>
            <a:spLocks noGrp="1"/>
          </p:cNvSpPr>
          <p:nvPr>
            <p:ph idx="1"/>
          </p:nvPr>
        </p:nvSpPr>
        <p:spPr/>
        <p:txBody>
          <a:bodyPr>
            <a:normAutofit lnSpcReduction="10000"/>
          </a:bodyPr>
          <a:lstStyle/>
          <a:p>
            <a:r>
              <a:rPr lang="en-GB" dirty="0"/>
              <a:t>Week </a:t>
            </a:r>
            <a:r>
              <a:rPr lang="en-GB" b="1" dirty="0"/>
              <a:t>2</a:t>
            </a:r>
            <a:r>
              <a:rPr lang="en-GB" dirty="0"/>
              <a:t>: </a:t>
            </a:r>
            <a:r>
              <a:rPr lang="en-GB" b="1" dirty="0"/>
              <a:t>Bi</a:t>
            </a:r>
            <a:r>
              <a:rPr lang="en-GB" dirty="0"/>
              <a:t>laminar Disc</a:t>
            </a:r>
          </a:p>
          <a:p>
            <a:pPr lvl="1">
              <a:buFont typeface="Courier New" panose="02070309020205020404" pitchFamily="49" charset="0"/>
              <a:buChar char="o"/>
            </a:pPr>
            <a:r>
              <a:rPr lang="en-GB" dirty="0"/>
              <a:t> 2 Layers</a:t>
            </a:r>
          </a:p>
          <a:p>
            <a:pPr lvl="1">
              <a:buFont typeface="Courier New" panose="02070309020205020404" pitchFamily="49" charset="0"/>
              <a:buChar char="o"/>
            </a:pPr>
            <a:r>
              <a:rPr lang="en-GB" dirty="0"/>
              <a:t> 2 Cavities (amniotic and yolk sac)</a:t>
            </a:r>
          </a:p>
          <a:p>
            <a:pPr lvl="1">
              <a:buFont typeface="Courier New" panose="02070309020205020404" pitchFamily="49" charset="0"/>
              <a:buChar char="o"/>
            </a:pPr>
            <a:r>
              <a:rPr lang="en-GB" dirty="0"/>
              <a:t> 2 Trophoblast derivatives (cyto- and </a:t>
            </a:r>
            <a:r>
              <a:rPr lang="en-GB" dirty="0" err="1"/>
              <a:t>synchtio</a:t>
            </a:r>
            <a:r>
              <a:rPr lang="en-GB" dirty="0"/>
              <a:t>-)</a:t>
            </a:r>
          </a:p>
          <a:p>
            <a:r>
              <a:rPr lang="en-GB" dirty="0"/>
              <a:t>Week </a:t>
            </a:r>
            <a:r>
              <a:rPr lang="en-GB" b="1" dirty="0"/>
              <a:t>3</a:t>
            </a:r>
            <a:r>
              <a:rPr lang="en-GB" dirty="0"/>
              <a:t>: </a:t>
            </a:r>
            <a:r>
              <a:rPr lang="en-GB" b="1" dirty="0"/>
              <a:t>Tri</a:t>
            </a:r>
            <a:r>
              <a:rPr lang="en-GB" dirty="0"/>
              <a:t>laminar Disc</a:t>
            </a:r>
          </a:p>
          <a:p>
            <a:pPr lvl="1">
              <a:buFont typeface="Courier New" panose="02070309020205020404" pitchFamily="49" charset="0"/>
              <a:buChar char="o"/>
            </a:pPr>
            <a:r>
              <a:rPr lang="en-GB" dirty="0"/>
              <a:t>Ectoderm</a:t>
            </a:r>
          </a:p>
          <a:p>
            <a:pPr lvl="1">
              <a:buFont typeface="Courier New" panose="02070309020205020404" pitchFamily="49" charset="0"/>
              <a:buChar char="o"/>
            </a:pPr>
            <a:r>
              <a:rPr lang="en-GB" dirty="0"/>
              <a:t>Mesoderm</a:t>
            </a:r>
          </a:p>
          <a:p>
            <a:pPr lvl="1">
              <a:buFont typeface="Courier New" panose="02070309020205020404" pitchFamily="49" charset="0"/>
              <a:buChar char="o"/>
            </a:pPr>
            <a:r>
              <a:rPr lang="en-GB" dirty="0"/>
              <a:t>Endoderm</a:t>
            </a:r>
          </a:p>
          <a:p>
            <a:r>
              <a:rPr lang="en-GB" dirty="0"/>
              <a:t>Week </a:t>
            </a:r>
            <a:r>
              <a:rPr lang="en-GB" b="1" dirty="0"/>
              <a:t>4</a:t>
            </a:r>
            <a:r>
              <a:rPr lang="en-GB" dirty="0"/>
              <a:t>: </a:t>
            </a:r>
            <a:r>
              <a:rPr lang="en-GB" b="1" dirty="0"/>
              <a:t>Four</a:t>
            </a:r>
            <a:r>
              <a:rPr lang="en-GB" dirty="0"/>
              <a:t> Limbs</a:t>
            </a:r>
          </a:p>
        </p:txBody>
      </p:sp>
      <p:sp>
        <p:nvSpPr>
          <p:cNvPr id="4" name="TextBox 3">
            <a:extLst>
              <a:ext uri="{FF2B5EF4-FFF2-40B4-BE49-F238E27FC236}">
                <a16:creationId xmlns:a16="http://schemas.microsoft.com/office/drawing/2014/main" id="{29B86714-5997-204F-9FD0-BB7F207D2FC9}"/>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spTree>
    <p:extLst>
      <p:ext uri="{BB962C8B-B14F-4D97-AF65-F5344CB8AC3E}">
        <p14:creationId xmlns:p14="http://schemas.microsoft.com/office/powerpoint/2010/main" val="346832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3DFE-E1E3-DC46-B958-A66F53B7243A}"/>
              </a:ext>
            </a:extLst>
          </p:cNvPr>
          <p:cNvSpPr>
            <a:spLocks noGrp="1"/>
          </p:cNvSpPr>
          <p:nvPr>
            <p:ph type="title"/>
          </p:nvPr>
        </p:nvSpPr>
        <p:spPr/>
        <p:txBody>
          <a:bodyPr/>
          <a:lstStyle/>
          <a:p>
            <a:r>
              <a:rPr lang="en-GB" dirty="0"/>
              <a:t>Summary from today</a:t>
            </a:r>
          </a:p>
        </p:txBody>
      </p:sp>
      <p:sp>
        <p:nvSpPr>
          <p:cNvPr id="3" name="Content Placeholder 2">
            <a:extLst>
              <a:ext uri="{FF2B5EF4-FFF2-40B4-BE49-F238E27FC236}">
                <a16:creationId xmlns:a16="http://schemas.microsoft.com/office/drawing/2014/main" id="{21F4C739-3495-0444-8FED-73B794C7C4AC}"/>
              </a:ext>
            </a:extLst>
          </p:cNvPr>
          <p:cNvSpPr>
            <a:spLocks noGrp="1"/>
          </p:cNvSpPr>
          <p:nvPr>
            <p:ph idx="1"/>
          </p:nvPr>
        </p:nvSpPr>
        <p:spPr/>
        <p:txBody>
          <a:bodyPr>
            <a:normAutofit lnSpcReduction="10000"/>
          </a:bodyPr>
          <a:lstStyle/>
          <a:p>
            <a:r>
              <a:rPr lang="en-GB" dirty="0"/>
              <a:t>P-D patterning is controlled by </a:t>
            </a:r>
            <a:r>
              <a:rPr lang="en-GB" b="1" dirty="0">
                <a:solidFill>
                  <a:srgbClr val="FF0000"/>
                </a:solidFill>
              </a:rPr>
              <a:t>AER</a:t>
            </a:r>
            <a:r>
              <a:rPr lang="en-GB" dirty="0"/>
              <a:t>, which releases </a:t>
            </a:r>
            <a:r>
              <a:rPr lang="en-GB" b="1" dirty="0">
                <a:solidFill>
                  <a:srgbClr val="FF0000"/>
                </a:solidFill>
              </a:rPr>
              <a:t>FGF</a:t>
            </a:r>
            <a:r>
              <a:rPr lang="en-GB" dirty="0"/>
              <a:t> (in the proliferating zone)</a:t>
            </a:r>
          </a:p>
          <a:p>
            <a:r>
              <a:rPr lang="en-GB" dirty="0"/>
              <a:t>In P-D patterning, mesenchymal cells in the differentiating zone produces </a:t>
            </a:r>
            <a:r>
              <a:rPr lang="en-GB" b="1" dirty="0">
                <a:solidFill>
                  <a:srgbClr val="FF0000"/>
                </a:solidFill>
              </a:rPr>
              <a:t>RA (retinoic acid).</a:t>
            </a:r>
          </a:p>
          <a:p>
            <a:r>
              <a:rPr lang="en-GB" dirty="0"/>
              <a:t>D-V patterning is controlled by </a:t>
            </a:r>
            <a:r>
              <a:rPr lang="en-GB" b="1" dirty="0">
                <a:solidFill>
                  <a:srgbClr val="FF0000"/>
                </a:solidFill>
              </a:rPr>
              <a:t>ectoderm.</a:t>
            </a:r>
          </a:p>
          <a:p>
            <a:r>
              <a:rPr lang="en-GB" dirty="0"/>
              <a:t>A-P patterning is controlled by </a:t>
            </a:r>
            <a:r>
              <a:rPr lang="en-GB" b="1" dirty="0">
                <a:solidFill>
                  <a:srgbClr val="FF0000"/>
                </a:solidFill>
              </a:rPr>
              <a:t>ZPA</a:t>
            </a:r>
            <a:r>
              <a:rPr lang="en-GB" dirty="0"/>
              <a:t> which has </a:t>
            </a:r>
            <a:r>
              <a:rPr lang="en-GB" b="1" dirty="0">
                <a:solidFill>
                  <a:srgbClr val="FF0000"/>
                </a:solidFill>
              </a:rPr>
              <a:t>SHH</a:t>
            </a:r>
            <a:r>
              <a:rPr lang="en-GB" dirty="0"/>
              <a:t> signalling</a:t>
            </a:r>
          </a:p>
          <a:p>
            <a:r>
              <a:rPr lang="en-GB" dirty="0"/>
              <a:t>Upper Limb rotation; lateral; elbow joint pointing up, thumb laterally. Lower limb opposite.</a:t>
            </a:r>
          </a:p>
          <a:p>
            <a:endParaRPr lang="en-GB" dirty="0"/>
          </a:p>
        </p:txBody>
      </p:sp>
      <p:sp>
        <p:nvSpPr>
          <p:cNvPr id="4" name="TextBox 3">
            <a:extLst>
              <a:ext uri="{FF2B5EF4-FFF2-40B4-BE49-F238E27FC236}">
                <a16:creationId xmlns:a16="http://schemas.microsoft.com/office/drawing/2014/main" id="{29B86714-5997-204F-9FD0-BB7F207D2FC9}"/>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sp>
        <p:nvSpPr>
          <p:cNvPr id="5" name="Rectangle 4">
            <a:extLst>
              <a:ext uri="{FF2B5EF4-FFF2-40B4-BE49-F238E27FC236}">
                <a16:creationId xmlns:a16="http://schemas.microsoft.com/office/drawing/2014/main" id="{C880DC78-C112-7748-A4C5-E492504276E7}"/>
              </a:ext>
            </a:extLst>
          </p:cNvPr>
          <p:cNvSpPr/>
          <p:nvPr/>
        </p:nvSpPr>
        <p:spPr>
          <a:xfrm>
            <a:off x="6032936" y="1825625"/>
            <a:ext cx="872358" cy="52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5AB81DD-C070-3548-B112-C6305A62B44F}"/>
              </a:ext>
            </a:extLst>
          </p:cNvPr>
          <p:cNvSpPr/>
          <p:nvPr/>
        </p:nvSpPr>
        <p:spPr>
          <a:xfrm>
            <a:off x="9205326" y="1814274"/>
            <a:ext cx="672660" cy="52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1F22B02-2085-E844-A97F-8D20E80C9D5B}"/>
              </a:ext>
            </a:extLst>
          </p:cNvPr>
          <p:cNvSpPr/>
          <p:nvPr/>
        </p:nvSpPr>
        <p:spPr>
          <a:xfrm>
            <a:off x="2679289" y="3351454"/>
            <a:ext cx="3075125" cy="52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414783E-5CA1-2B43-92C8-0C88B49D56E3}"/>
              </a:ext>
            </a:extLst>
          </p:cNvPr>
          <p:cNvSpPr/>
          <p:nvPr/>
        </p:nvSpPr>
        <p:spPr>
          <a:xfrm>
            <a:off x="6106508" y="3891566"/>
            <a:ext cx="1660635" cy="52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291D7D3F-7832-6541-9325-5AD0FA2D27DC}"/>
              </a:ext>
            </a:extLst>
          </p:cNvPr>
          <p:cNvSpPr/>
          <p:nvPr/>
        </p:nvSpPr>
        <p:spPr>
          <a:xfrm>
            <a:off x="6048702" y="4455963"/>
            <a:ext cx="698939" cy="52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37176AAE-BCD8-3343-BFE2-8E848F1A4799}"/>
              </a:ext>
            </a:extLst>
          </p:cNvPr>
          <p:cNvSpPr/>
          <p:nvPr/>
        </p:nvSpPr>
        <p:spPr>
          <a:xfrm>
            <a:off x="8411791" y="4419386"/>
            <a:ext cx="858332" cy="52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3596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1D90-673E-1543-9A02-5374E224800B}"/>
              </a:ext>
            </a:extLst>
          </p:cNvPr>
          <p:cNvSpPr>
            <a:spLocks noGrp="1"/>
          </p:cNvSpPr>
          <p:nvPr>
            <p:ph type="title"/>
          </p:nvPr>
        </p:nvSpPr>
        <p:spPr>
          <a:xfrm>
            <a:off x="838200" y="365126"/>
            <a:ext cx="10515600" cy="743560"/>
          </a:xfrm>
        </p:spPr>
        <p:txBody>
          <a:bodyPr>
            <a:normAutofit fontScale="90000"/>
          </a:bodyPr>
          <a:lstStyle/>
          <a:p>
            <a:r>
              <a:rPr lang="en-GB" dirty="0"/>
              <a:t>Thank you!</a:t>
            </a:r>
          </a:p>
        </p:txBody>
      </p:sp>
      <p:sp>
        <p:nvSpPr>
          <p:cNvPr id="4" name="Content Placeholder 2">
            <a:extLst>
              <a:ext uri="{FF2B5EF4-FFF2-40B4-BE49-F238E27FC236}">
                <a16:creationId xmlns:a16="http://schemas.microsoft.com/office/drawing/2014/main" id="{907D6DA1-AC92-8241-96EC-E00EAB81CC77}"/>
              </a:ext>
            </a:extLst>
          </p:cNvPr>
          <p:cNvSpPr txBox="1">
            <a:spLocks/>
          </p:cNvSpPr>
          <p:nvPr/>
        </p:nvSpPr>
        <p:spPr>
          <a:xfrm>
            <a:off x="551794" y="1400554"/>
            <a:ext cx="6164305" cy="507655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Hope this session was useful!</a:t>
            </a:r>
          </a:p>
          <a:p>
            <a:r>
              <a:rPr lang="en-GB" dirty="0"/>
              <a:t>If you have anymore questions or queries, don’t hesitate to contact me: </a:t>
            </a:r>
            <a:r>
              <a:rPr lang="en-GB" dirty="0">
                <a:hlinkClick r:id="rId2"/>
              </a:rPr>
              <a:t>mzyee5@nottingham.ac.uk</a:t>
            </a:r>
            <a:endParaRPr lang="en-GB" dirty="0"/>
          </a:p>
          <a:p>
            <a:endParaRPr lang="en-GB" u="sng" dirty="0"/>
          </a:p>
          <a:p>
            <a:pPr marL="0" indent="0">
              <a:buNone/>
            </a:pPr>
            <a:r>
              <a:rPr lang="en-GB" u="sng" dirty="0"/>
              <a:t>Resources Used: </a:t>
            </a:r>
          </a:p>
          <a:p>
            <a:r>
              <a:rPr lang="en-GB" dirty="0"/>
              <a:t>LMS Lecture</a:t>
            </a:r>
          </a:p>
          <a:p>
            <a:r>
              <a:rPr lang="en-GB" dirty="0"/>
              <a:t>Langman’s Medical Embryology</a:t>
            </a:r>
          </a:p>
          <a:p>
            <a:pPr marL="0" indent="0">
              <a:buNone/>
            </a:pPr>
            <a:endParaRPr lang="en-GB" dirty="0"/>
          </a:p>
          <a:p>
            <a:pPr marL="0" indent="0">
              <a:buFont typeface="Avenir Next LT Pro" panose="020B0504020202020204" pitchFamily="34" charset="0"/>
              <a:buNone/>
            </a:pPr>
            <a:endParaRPr lang="en-GB" dirty="0"/>
          </a:p>
        </p:txBody>
      </p:sp>
      <p:cxnSp>
        <p:nvCxnSpPr>
          <p:cNvPr id="6" name="Straight Connector 5">
            <a:extLst>
              <a:ext uri="{FF2B5EF4-FFF2-40B4-BE49-F238E27FC236}">
                <a16:creationId xmlns:a16="http://schemas.microsoft.com/office/drawing/2014/main" id="{BDEB4380-DD63-9E41-8A6B-B946546A0FC7}"/>
              </a:ext>
            </a:extLst>
          </p:cNvPr>
          <p:cNvCxnSpPr>
            <a:cxnSpLocks/>
          </p:cNvCxnSpPr>
          <p:nvPr/>
        </p:nvCxnSpPr>
        <p:spPr>
          <a:xfrm>
            <a:off x="7400654" y="1416320"/>
            <a:ext cx="0" cy="47575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EDE4E907-3D0D-CC4A-878F-A8581F9D885E}"/>
              </a:ext>
            </a:extLst>
          </p:cNvPr>
          <p:cNvPicPr>
            <a:picLocks noChangeAspect="1"/>
          </p:cNvPicPr>
          <p:nvPr/>
        </p:nvPicPr>
        <p:blipFill rotWithShape="1">
          <a:blip r:embed="rId3">
            <a:duotone>
              <a:prstClr val="black"/>
              <a:schemeClr val="accent4">
                <a:tint val="45000"/>
                <a:satMod val="400000"/>
              </a:schemeClr>
            </a:duotone>
          </a:blip>
          <a:srcRect l="10000" t="34450" r="10441" b="35320"/>
          <a:stretch/>
        </p:blipFill>
        <p:spPr>
          <a:xfrm>
            <a:off x="9415173" y="94614"/>
            <a:ext cx="2638383" cy="1002481"/>
          </a:xfrm>
          <a:prstGeom prst="rect">
            <a:avLst/>
          </a:prstGeom>
        </p:spPr>
      </p:pic>
    </p:spTree>
    <p:extLst>
      <p:ext uri="{BB962C8B-B14F-4D97-AF65-F5344CB8AC3E}">
        <p14:creationId xmlns:p14="http://schemas.microsoft.com/office/powerpoint/2010/main" val="409237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BD0F-90D2-5147-807D-E3001EFC90BC}"/>
              </a:ext>
            </a:extLst>
          </p:cNvPr>
          <p:cNvSpPr>
            <a:spLocks noGrp="1"/>
          </p:cNvSpPr>
          <p:nvPr>
            <p:ph type="title"/>
          </p:nvPr>
        </p:nvSpPr>
        <p:spPr/>
        <p:txBody>
          <a:bodyPr/>
          <a:lstStyle/>
          <a:p>
            <a:r>
              <a:rPr lang="en-GB" dirty="0"/>
              <a:t>PART 2- SNEHA</a:t>
            </a:r>
          </a:p>
        </p:txBody>
      </p:sp>
      <p:sp>
        <p:nvSpPr>
          <p:cNvPr id="3" name="Text Placeholder 2">
            <a:extLst>
              <a:ext uri="{FF2B5EF4-FFF2-40B4-BE49-F238E27FC236}">
                <a16:creationId xmlns:a16="http://schemas.microsoft.com/office/drawing/2014/main" id="{B993FEE4-2532-FE45-8490-AF9F7D2E50EE}"/>
              </a:ext>
            </a:extLst>
          </p:cNvPr>
          <p:cNvSpPr>
            <a:spLocks noGrp="1"/>
          </p:cNvSpPr>
          <p:nvPr>
            <p:ph type="body" idx="1"/>
          </p:nvPr>
        </p:nvSpPr>
        <p:spPr/>
        <p:txBody>
          <a:bodyPr/>
          <a:lstStyle/>
          <a:p>
            <a:r>
              <a:rPr lang="en-GB" dirty="0"/>
              <a:t>LIMB MYTOMES, LIMB DERMATOMES AND CLINCAL CONDITIONS</a:t>
            </a:r>
          </a:p>
        </p:txBody>
      </p:sp>
    </p:spTree>
    <p:extLst>
      <p:ext uri="{BB962C8B-B14F-4D97-AF65-F5344CB8AC3E}">
        <p14:creationId xmlns:p14="http://schemas.microsoft.com/office/powerpoint/2010/main" val="195721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96E8-0373-0E45-B934-D1A338399496}"/>
              </a:ext>
            </a:extLst>
          </p:cNvPr>
          <p:cNvSpPr>
            <a:spLocks noGrp="1"/>
          </p:cNvSpPr>
          <p:nvPr>
            <p:ph type="title"/>
          </p:nvPr>
        </p:nvSpPr>
        <p:spPr/>
        <p:txBody>
          <a:bodyPr/>
          <a:lstStyle/>
          <a:p>
            <a:r>
              <a:rPr lang="en-GB" dirty="0"/>
              <a:t>Limb Bones</a:t>
            </a:r>
          </a:p>
        </p:txBody>
      </p:sp>
      <p:sp>
        <p:nvSpPr>
          <p:cNvPr id="3" name="Content Placeholder 2">
            <a:extLst>
              <a:ext uri="{FF2B5EF4-FFF2-40B4-BE49-F238E27FC236}">
                <a16:creationId xmlns:a16="http://schemas.microsoft.com/office/drawing/2014/main" id="{E3D82B7E-C085-2C4E-83D3-E6F2D637D034}"/>
              </a:ext>
            </a:extLst>
          </p:cNvPr>
          <p:cNvSpPr>
            <a:spLocks noGrp="1"/>
          </p:cNvSpPr>
          <p:nvPr>
            <p:ph idx="1"/>
          </p:nvPr>
        </p:nvSpPr>
        <p:spPr>
          <a:xfrm>
            <a:off x="1104293" y="2886023"/>
            <a:ext cx="8946541" cy="4195481"/>
          </a:xfrm>
        </p:spPr>
        <p:txBody>
          <a:bodyPr/>
          <a:lstStyle/>
          <a:p>
            <a:r>
              <a:rPr lang="en-GB" dirty="0"/>
              <a:t>We are looking at the humerus, radius and ulna in the upper limb </a:t>
            </a:r>
          </a:p>
          <a:p>
            <a:r>
              <a:rPr lang="en-GB" dirty="0"/>
              <a:t>We are looking at the femur, tibia and fibula in the lower limb </a:t>
            </a:r>
          </a:p>
        </p:txBody>
      </p:sp>
      <p:sp>
        <p:nvSpPr>
          <p:cNvPr id="4" name="TextBox 3">
            <a:extLst>
              <a:ext uri="{FF2B5EF4-FFF2-40B4-BE49-F238E27FC236}">
                <a16:creationId xmlns:a16="http://schemas.microsoft.com/office/drawing/2014/main" id="{AAD8D841-C49E-0E42-AEC0-535A6616D0B8}"/>
              </a:ext>
            </a:extLst>
          </p:cNvPr>
          <p:cNvSpPr txBox="1"/>
          <p:nvPr/>
        </p:nvSpPr>
        <p:spPr>
          <a:xfrm>
            <a:off x="1104293" y="1504905"/>
            <a:ext cx="7336971" cy="369332"/>
          </a:xfrm>
          <a:prstGeom prst="rect">
            <a:avLst/>
          </a:prstGeom>
          <a:noFill/>
        </p:spPr>
        <p:txBody>
          <a:bodyPr wrap="square" rtlCol="0">
            <a:spAutoFit/>
          </a:bodyPr>
          <a:lstStyle/>
          <a:p>
            <a:r>
              <a:rPr lang="en-GB" dirty="0"/>
              <a:t>What bones are we looking at for upper limb? </a:t>
            </a:r>
          </a:p>
        </p:txBody>
      </p:sp>
      <p:sp>
        <p:nvSpPr>
          <p:cNvPr id="5" name="TextBox 4">
            <a:extLst>
              <a:ext uri="{FF2B5EF4-FFF2-40B4-BE49-F238E27FC236}">
                <a16:creationId xmlns:a16="http://schemas.microsoft.com/office/drawing/2014/main" id="{1A2EA900-370B-0640-85AF-49339E2D4C6E}"/>
              </a:ext>
            </a:extLst>
          </p:cNvPr>
          <p:cNvSpPr txBox="1"/>
          <p:nvPr/>
        </p:nvSpPr>
        <p:spPr>
          <a:xfrm>
            <a:off x="1104293" y="1920457"/>
            <a:ext cx="7336971" cy="369332"/>
          </a:xfrm>
          <a:prstGeom prst="rect">
            <a:avLst/>
          </a:prstGeom>
          <a:noFill/>
        </p:spPr>
        <p:txBody>
          <a:bodyPr wrap="square" rtlCol="0">
            <a:spAutoFit/>
          </a:bodyPr>
          <a:lstStyle/>
          <a:p>
            <a:r>
              <a:rPr lang="en-GB" dirty="0"/>
              <a:t>What bones are we looking at for lower limb? </a:t>
            </a:r>
          </a:p>
        </p:txBody>
      </p:sp>
    </p:spTree>
    <p:extLst>
      <p:ext uri="{BB962C8B-B14F-4D97-AF65-F5344CB8AC3E}">
        <p14:creationId xmlns:p14="http://schemas.microsoft.com/office/powerpoint/2010/main" val="10487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3215-0571-BB49-B277-78DD546013C6}"/>
              </a:ext>
            </a:extLst>
          </p:cNvPr>
          <p:cNvSpPr>
            <a:spLocks noGrp="1"/>
          </p:cNvSpPr>
          <p:nvPr>
            <p:ph type="title"/>
          </p:nvPr>
        </p:nvSpPr>
        <p:spPr/>
        <p:txBody>
          <a:bodyPr/>
          <a:lstStyle/>
          <a:p>
            <a:r>
              <a:rPr lang="en-GB" dirty="0"/>
              <a:t>Firstly how is bone formed? </a:t>
            </a:r>
          </a:p>
        </p:txBody>
      </p:sp>
      <p:pic>
        <p:nvPicPr>
          <p:cNvPr id="1026" name="Picture 2" descr="Image result for bone formation | Human anatomy and physiology, Anatomy and  physiology, Anatomy organs">
            <a:extLst>
              <a:ext uri="{FF2B5EF4-FFF2-40B4-BE49-F238E27FC236}">
                <a16:creationId xmlns:a16="http://schemas.microsoft.com/office/drawing/2014/main" id="{2C8A73E9-0689-E546-9052-028C690B8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236" y="1663908"/>
            <a:ext cx="6068664" cy="455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35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61A6-4D02-5A44-A9B4-3DFC3B1CEDE3}"/>
              </a:ext>
            </a:extLst>
          </p:cNvPr>
          <p:cNvSpPr>
            <a:spLocks noGrp="1"/>
          </p:cNvSpPr>
          <p:nvPr>
            <p:ph type="title"/>
          </p:nvPr>
        </p:nvSpPr>
        <p:spPr/>
        <p:txBody>
          <a:bodyPr/>
          <a:lstStyle/>
          <a:p>
            <a:r>
              <a:rPr lang="en-GB" dirty="0"/>
              <a:t>Endochondral Bone Formation</a:t>
            </a:r>
          </a:p>
        </p:txBody>
      </p:sp>
      <p:pic>
        <p:nvPicPr>
          <p:cNvPr id="17" name="Content Placeholder 16">
            <a:extLst>
              <a:ext uri="{FF2B5EF4-FFF2-40B4-BE49-F238E27FC236}">
                <a16:creationId xmlns:a16="http://schemas.microsoft.com/office/drawing/2014/main" id="{635D7FFE-108F-AD4F-BC14-E0FB92873CF2}"/>
              </a:ext>
            </a:extLst>
          </p:cNvPr>
          <p:cNvPicPr>
            <a:picLocks noGrp="1" noChangeAspect="1"/>
          </p:cNvPicPr>
          <p:nvPr>
            <p:ph idx="1"/>
          </p:nvPr>
        </p:nvPicPr>
        <p:blipFill>
          <a:blip r:embed="rId3"/>
          <a:stretch>
            <a:fillRect/>
          </a:stretch>
        </p:blipFill>
        <p:spPr>
          <a:xfrm>
            <a:off x="935207" y="2014194"/>
            <a:ext cx="1194423" cy="3537330"/>
          </a:xfrm>
        </p:spPr>
      </p:pic>
      <p:pic>
        <p:nvPicPr>
          <p:cNvPr id="19" name="Picture 18" descr="A picture containing clipart&#10;&#10;Description automatically generated">
            <a:extLst>
              <a:ext uri="{FF2B5EF4-FFF2-40B4-BE49-F238E27FC236}">
                <a16:creationId xmlns:a16="http://schemas.microsoft.com/office/drawing/2014/main" id="{F77050B9-7CFB-6944-9834-FE341108CA08}"/>
              </a:ext>
            </a:extLst>
          </p:cNvPr>
          <p:cNvPicPr>
            <a:picLocks noChangeAspect="1"/>
          </p:cNvPicPr>
          <p:nvPr/>
        </p:nvPicPr>
        <p:blipFill>
          <a:blip r:embed="rId4"/>
          <a:stretch>
            <a:fillRect/>
          </a:stretch>
        </p:blipFill>
        <p:spPr>
          <a:xfrm>
            <a:off x="2537292" y="2014194"/>
            <a:ext cx="955415" cy="3412196"/>
          </a:xfrm>
          <a:prstGeom prst="rect">
            <a:avLst/>
          </a:prstGeom>
        </p:spPr>
      </p:pic>
      <p:pic>
        <p:nvPicPr>
          <p:cNvPr id="21" name="Picture 20" descr="Diagram&#10;&#10;Description automatically generated">
            <a:extLst>
              <a:ext uri="{FF2B5EF4-FFF2-40B4-BE49-F238E27FC236}">
                <a16:creationId xmlns:a16="http://schemas.microsoft.com/office/drawing/2014/main" id="{F4A1B5D9-0A84-7F41-9CC2-515BB96D0E73}"/>
              </a:ext>
            </a:extLst>
          </p:cNvPr>
          <p:cNvPicPr>
            <a:picLocks noChangeAspect="1"/>
          </p:cNvPicPr>
          <p:nvPr/>
        </p:nvPicPr>
        <p:blipFill>
          <a:blip r:embed="rId5"/>
          <a:stretch>
            <a:fillRect/>
          </a:stretch>
        </p:blipFill>
        <p:spPr>
          <a:xfrm>
            <a:off x="3853186" y="1989881"/>
            <a:ext cx="1194423" cy="3442749"/>
          </a:xfrm>
          <a:prstGeom prst="rect">
            <a:avLst/>
          </a:prstGeom>
        </p:spPr>
      </p:pic>
      <p:pic>
        <p:nvPicPr>
          <p:cNvPr id="25" name="Picture 24" descr="Diagram&#10;&#10;Description automatically generated">
            <a:extLst>
              <a:ext uri="{FF2B5EF4-FFF2-40B4-BE49-F238E27FC236}">
                <a16:creationId xmlns:a16="http://schemas.microsoft.com/office/drawing/2014/main" id="{463F794E-B55A-2F4B-81B8-168EBA520FED}"/>
              </a:ext>
            </a:extLst>
          </p:cNvPr>
          <p:cNvPicPr>
            <a:picLocks noChangeAspect="1"/>
          </p:cNvPicPr>
          <p:nvPr/>
        </p:nvPicPr>
        <p:blipFill>
          <a:blip r:embed="rId6"/>
          <a:stretch>
            <a:fillRect/>
          </a:stretch>
        </p:blipFill>
        <p:spPr>
          <a:xfrm>
            <a:off x="5561351" y="1877641"/>
            <a:ext cx="1194423" cy="3465785"/>
          </a:xfrm>
          <a:prstGeom prst="rect">
            <a:avLst/>
          </a:prstGeom>
        </p:spPr>
      </p:pic>
      <p:pic>
        <p:nvPicPr>
          <p:cNvPr id="27" name="Picture 26" descr="Diagram&#10;&#10;Description automatically generated">
            <a:extLst>
              <a:ext uri="{FF2B5EF4-FFF2-40B4-BE49-F238E27FC236}">
                <a16:creationId xmlns:a16="http://schemas.microsoft.com/office/drawing/2014/main" id="{0F577F6A-3AEB-8441-87C6-DD80C54B15AA}"/>
              </a:ext>
            </a:extLst>
          </p:cNvPr>
          <p:cNvPicPr>
            <a:picLocks noChangeAspect="1"/>
          </p:cNvPicPr>
          <p:nvPr/>
        </p:nvPicPr>
        <p:blipFill>
          <a:blip r:embed="rId7"/>
          <a:stretch>
            <a:fillRect/>
          </a:stretch>
        </p:blipFill>
        <p:spPr>
          <a:xfrm>
            <a:off x="8307827" y="1699147"/>
            <a:ext cx="2468666" cy="3852377"/>
          </a:xfrm>
          <a:prstGeom prst="rect">
            <a:avLst/>
          </a:prstGeom>
        </p:spPr>
      </p:pic>
    </p:spTree>
    <p:extLst>
      <p:ext uri="{BB962C8B-B14F-4D97-AF65-F5344CB8AC3E}">
        <p14:creationId xmlns:p14="http://schemas.microsoft.com/office/powerpoint/2010/main" val="173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5B8D-FBA1-5948-9CE2-EBF00BD1A0AB}"/>
              </a:ext>
            </a:extLst>
          </p:cNvPr>
          <p:cNvSpPr>
            <a:spLocks noGrp="1"/>
          </p:cNvSpPr>
          <p:nvPr>
            <p:ph type="title"/>
          </p:nvPr>
        </p:nvSpPr>
        <p:spPr/>
        <p:txBody>
          <a:bodyPr/>
          <a:lstStyle/>
          <a:p>
            <a:r>
              <a:rPr lang="en-GB" dirty="0"/>
              <a:t>Dermatomes of Limbs </a:t>
            </a:r>
          </a:p>
        </p:txBody>
      </p:sp>
      <p:sp>
        <p:nvSpPr>
          <p:cNvPr id="3" name="Content Placeholder 2">
            <a:extLst>
              <a:ext uri="{FF2B5EF4-FFF2-40B4-BE49-F238E27FC236}">
                <a16:creationId xmlns:a16="http://schemas.microsoft.com/office/drawing/2014/main" id="{F8764336-21E2-FA4E-96C6-8770B1264708}"/>
              </a:ext>
            </a:extLst>
          </p:cNvPr>
          <p:cNvSpPr>
            <a:spLocks noGrp="1"/>
          </p:cNvSpPr>
          <p:nvPr>
            <p:ph idx="1"/>
          </p:nvPr>
        </p:nvSpPr>
        <p:spPr>
          <a:xfrm>
            <a:off x="955963" y="1853248"/>
            <a:ext cx="10058400" cy="730021"/>
          </a:xfrm>
        </p:spPr>
        <p:txBody>
          <a:bodyPr>
            <a:normAutofit fontScale="77500" lnSpcReduction="20000"/>
          </a:bodyPr>
          <a:lstStyle/>
          <a:p>
            <a:r>
              <a:rPr lang="en-GB" dirty="0"/>
              <a:t>Dermatome- </a:t>
            </a:r>
            <a:r>
              <a:rPr lang="en-GB" b="0" i="0" u="none" strike="noStrike" dirty="0">
                <a:effectLst/>
              </a:rPr>
              <a:t>A localized area of skin that is has its sensation via a single nerve from a single nerve root of the spinal cord</a:t>
            </a:r>
            <a:endParaRPr lang="en-GB" dirty="0"/>
          </a:p>
        </p:txBody>
      </p:sp>
      <p:pic>
        <p:nvPicPr>
          <p:cNvPr id="5" name="Picture 4" descr="Diagram&#10;&#10;Description automatically generated">
            <a:extLst>
              <a:ext uri="{FF2B5EF4-FFF2-40B4-BE49-F238E27FC236}">
                <a16:creationId xmlns:a16="http://schemas.microsoft.com/office/drawing/2014/main" id="{500951E6-0EDF-D54A-99F6-8B9991B32743}"/>
              </a:ext>
            </a:extLst>
          </p:cNvPr>
          <p:cNvPicPr>
            <a:picLocks noChangeAspect="1"/>
          </p:cNvPicPr>
          <p:nvPr/>
        </p:nvPicPr>
        <p:blipFill>
          <a:blip r:embed="rId3"/>
          <a:stretch>
            <a:fillRect/>
          </a:stretch>
        </p:blipFill>
        <p:spPr>
          <a:xfrm>
            <a:off x="5205674" y="2833141"/>
            <a:ext cx="5808689" cy="3880805"/>
          </a:xfrm>
          <a:prstGeom prst="rect">
            <a:avLst/>
          </a:prstGeom>
        </p:spPr>
      </p:pic>
      <p:sp>
        <p:nvSpPr>
          <p:cNvPr id="4" name="TextBox 3">
            <a:extLst>
              <a:ext uri="{FF2B5EF4-FFF2-40B4-BE49-F238E27FC236}">
                <a16:creationId xmlns:a16="http://schemas.microsoft.com/office/drawing/2014/main" id="{402E1421-3F0A-4E40-98E0-9893C5636458}"/>
              </a:ext>
            </a:extLst>
          </p:cNvPr>
          <p:cNvSpPr txBox="1"/>
          <p:nvPr/>
        </p:nvSpPr>
        <p:spPr>
          <a:xfrm>
            <a:off x="1175657" y="1424186"/>
            <a:ext cx="5312229" cy="369332"/>
          </a:xfrm>
          <a:prstGeom prst="rect">
            <a:avLst/>
          </a:prstGeom>
          <a:noFill/>
        </p:spPr>
        <p:txBody>
          <a:bodyPr wrap="square" rtlCol="0">
            <a:spAutoFit/>
          </a:bodyPr>
          <a:lstStyle/>
          <a:p>
            <a:r>
              <a:rPr lang="en-GB" dirty="0"/>
              <a:t>What does Dermatome mean? </a:t>
            </a:r>
          </a:p>
        </p:txBody>
      </p:sp>
    </p:spTree>
    <p:extLst>
      <p:ext uri="{BB962C8B-B14F-4D97-AF65-F5344CB8AC3E}">
        <p14:creationId xmlns:p14="http://schemas.microsoft.com/office/powerpoint/2010/main" val="308213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3034-9E22-624C-9AEC-A9F50F8461B2}"/>
              </a:ext>
            </a:extLst>
          </p:cNvPr>
          <p:cNvSpPr>
            <a:spLocks noGrp="1"/>
          </p:cNvSpPr>
          <p:nvPr>
            <p:ph type="title"/>
          </p:nvPr>
        </p:nvSpPr>
        <p:spPr/>
        <p:txBody>
          <a:bodyPr/>
          <a:lstStyle/>
          <a:p>
            <a:r>
              <a:rPr lang="en-GB" dirty="0"/>
              <a:t>Myotomes</a:t>
            </a:r>
          </a:p>
        </p:txBody>
      </p:sp>
      <p:sp>
        <p:nvSpPr>
          <p:cNvPr id="3" name="Content Placeholder 2">
            <a:extLst>
              <a:ext uri="{FF2B5EF4-FFF2-40B4-BE49-F238E27FC236}">
                <a16:creationId xmlns:a16="http://schemas.microsoft.com/office/drawing/2014/main" id="{C08CCBA8-B24F-C84B-9A51-A6B541D54A85}"/>
              </a:ext>
            </a:extLst>
          </p:cNvPr>
          <p:cNvSpPr>
            <a:spLocks noGrp="1"/>
          </p:cNvSpPr>
          <p:nvPr>
            <p:ph idx="1"/>
          </p:nvPr>
        </p:nvSpPr>
        <p:spPr>
          <a:xfrm>
            <a:off x="1066800" y="2103120"/>
            <a:ext cx="10058400" cy="505169"/>
          </a:xfrm>
        </p:spPr>
        <p:txBody>
          <a:bodyPr>
            <a:normAutofit fontScale="77500" lnSpcReduction="20000"/>
          </a:bodyPr>
          <a:lstStyle/>
          <a:p>
            <a:r>
              <a:rPr lang="en-GB" dirty="0"/>
              <a:t>Myotomes are</a:t>
            </a:r>
            <a:r>
              <a:rPr lang="en-GB" b="0" i="0" u="none" strike="noStrike" dirty="0">
                <a:effectLst/>
              </a:rPr>
              <a:t> a set of muscles innervated by a specific, single spinal nerve.</a:t>
            </a:r>
            <a:endParaRPr lang="en-GB" dirty="0"/>
          </a:p>
        </p:txBody>
      </p:sp>
      <p:pic>
        <p:nvPicPr>
          <p:cNvPr id="5" name="Picture 4" descr="A picture containing text&#10;&#10;Description automatically generated">
            <a:extLst>
              <a:ext uri="{FF2B5EF4-FFF2-40B4-BE49-F238E27FC236}">
                <a16:creationId xmlns:a16="http://schemas.microsoft.com/office/drawing/2014/main" id="{52F27E92-52C4-6A4F-89BC-CBD5DFD0E2B2}"/>
              </a:ext>
            </a:extLst>
          </p:cNvPr>
          <p:cNvPicPr>
            <a:picLocks noChangeAspect="1"/>
          </p:cNvPicPr>
          <p:nvPr/>
        </p:nvPicPr>
        <p:blipFill>
          <a:blip r:embed="rId3"/>
          <a:stretch>
            <a:fillRect/>
          </a:stretch>
        </p:blipFill>
        <p:spPr>
          <a:xfrm>
            <a:off x="2386247" y="2608289"/>
            <a:ext cx="7657163" cy="3285619"/>
          </a:xfrm>
          <a:prstGeom prst="rect">
            <a:avLst/>
          </a:prstGeom>
        </p:spPr>
      </p:pic>
      <p:sp>
        <p:nvSpPr>
          <p:cNvPr id="6" name="TextBox 5">
            <a:extLst>
              <a:ext uri="{FF2B5EF4-FFF2-40B4-BE49-F238E27FC236}">
                <a16:creationId xmlns:a16="http://schemas.microsoft.com/office/drawing/2014/main" id="{7B028B36-030B-D647-8AAB-017A0C5F572D}"/>
              </a:ext>
            </a:extLst>
          </p:cNvPr>
          <p:cNvSpPr txBox="1"/>
          <p:nvPr/>
        </p:nvSpPr>
        <p:spPr>
          <a:xfrm>
            <a:off x="1175657" y="1424186"/>
            <a:ext cx="5312229" cy="369332"/>
          </a:xfrm>
          <a:prstGeom prst="rect">
            <a:avLst/>
          </a:prstGeom>
          <a:noFill/>
        </p:spPr>
        <p:txBody>
          <a:bodyPr wrap="square" rtlCol="0">
            <a:spAutoFit/>
          </a:bodyPr>
          <a:lstStyle/>
          <a:p>
            <a:r>
              <a:rPr lang="en-GB" dirty="0"/>
              <a:t>What does myotome mean? </a:t>
            </a:r>
          </a:p>
        </p:txBody>
      </p:sp>
    </p:spTree>
    <p:extLst>
      <p:ext uri="{BB962C8B-B14F-4D97-AF65-F5344CB8AC3E}">
        <p14:creationId xmlns:p14="http://schemas.microsoft.com/office/powerpoint/2010/main" val="109447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BD0F-90D2-5147-807D-E3001EFC90BC}"/>
              </a:ext>
            </a:extLst>
          </p:cNvPr>
          <p:cNvSpPr>
            <a:spLocks noGrp="1"/>
          </p:cNvSpPr>
          <p:nvPr>
            <p:ph type="title"/>
          </p:nvPr>
        </p:nvSpPr>
        <p:spPr/>
        <p:txBody>
          <a:bodyPr/>
          <a:lstStyle/>
          <a:p>
            <a:r>
              <a:rPr lang="en-GB" dirty="0"/>
              <a:t>PART 1- EMI</a:t>
            </a:r>
          </a:p>
        </p:txBody>
      </p:sp>
      <p:sp>
        <p:nvSpPr>
          <p:cNvPr id="3" name="Text Placeholder 2">
            <a:extLst>
              <a:ext uri="{FF2B5EF4-FFF2-40B4-BE49-F238E27FC236}">
                <a16:creationId xmlns:a16="http://schemas.microsoft.com/office/drawing/2014/main" id="{B993FEE4-2532-FE45-8490-AF9F7D2E50EE}"/>
              </a:ext>
            </a:extLst>
          </p:cNvPr>
          <p:cNvSpPr>
            <a:spLocks noGrp="1"/>
          </p:cNvSpPr>
          <p:nvPr>
            <p:ph type="body" idx="1"/>
          </p:nvPr>
        </p:nvSpPr>
        <p:spPr/>
        <p:txBody>
          <a:bodyPr/>
          <a:lstStyle/>
          <a:p>
            <a:r>
              <a:rPr lang="en-GB" dirty="0"/>
              <a:t>LIMB BUDS, LIMB GROWTH AND PATTERNING, DIGIT DEVELOPMENT AND LIMB ROTATION</a:t>
            </a:r>
          </a:p>
        </p:txBody>
      </p:sp>
    </p:spTree>
    <p:extLst>
      <p:ext uri="{BB962C8B-B14F-4D97-AF65-F5344CB8AC3E}">
        <p14:creationId xmlns:p14="http://schemas.microsoft.com/office/powerpoint/2010/main" val="31539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0AC8-37D0-4641-B094-064522E0DE6E}"/>
              </a:ext>
            </a:extLst>
          </p:cNvPr>
          <p:cNvSpPr>
            <a:spLocks noGrp="1"/>
          </p:cNvSpPr>
          <p:nvPr>
            <p:ph type="title"/>
          </p:nvPr>
        </p:nvSpPr>
        <p:spPr/>
        <p:txBody>
          <a:bodyPr>
            <a:normAutofit fontScale="90000"/>
          </a:bodyPr>
          <a:lstStyle/>
          <a:p>
            <a:r>
              <a:rPr lang="en-GB" dirty="0"/>
              <a:t>Myotomes Formed in Embryo at 4 weeks</a:t>
            </a:r>
          </a:p>
        </p:txBody>
      </p:sp>
      <p:pic>
        <p:nvPicPr>
          <p:cNvPr id="2050" name="Picture 2" descr="Segmentation and Division of Myotomes">
            <a:extLst>
              <a:ext uri="{FF2B5EF4-FFF2-40B4-BE49-F238E27FC236}">
                <a16:creationId xmlns:a16="http://schemas.microsoft.com/office/drawing/2014/main" id="{FC229035-0B51-B246-A582-5CE671E8D6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7860" y="2014194"/>
            <a:ext cx="3316279" cy="383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35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323C-0E97-864F-B773-620234CC3D26}"/>
              </a:ext>
            </a:extLst>
          </p:cNvPr>
          <p:cNvSpPr>
            <a:spLocks noGrp="1"/>
          </p:cNvSpPr>
          <p:nvPr>
            <p:ph type="title"/>
          </p:nvPr>
        </p:nvSpPr>
        <p:spPr/>
        <p:txBody>
          <a:bodyPr/>
          <a:lstStyle/>
          <a:p>
            <a:r>
              <a:rPr lang="en-GB" dirty="0"/>
              <a:t>Malformations of the Limbs </a:t>
            </a:r>
          </a:p>
        </p:txBody>
      </p:sp>
      <p:sp>
        <p:nvSpPr>
          <p:cNvPr id="3" name="Content Placeholder 2">
            <a:extLst>
              <a:ext uri="{FF2B5EF4-FFF2-40B4-BE49-F238E27FC236}">
                <a16:creationId xmlns:a16="http://schemas.microsoft.com/office/drawing/2014/main" id="{1E05FE93-D874-C440-A763-B89A74F776FB}"/>
              </a:ext>
            </a:extLst>
          </p:cNvPr>
          <p:cNvSpPr>
            <a:spLocks noGrp="1"/>
          </p:cNvSpPr>
          <p:nvPr>
            <p:ph idx="1"/>
          </p:nvPr>
        </p:nvSpPr>
        <p:spPr/>
        <p:txBody>
          <a:bodyPr/>
          <a:lstStyle/>
          <a:p>
            <a:r>
              <a:rPr lang="en-GB" b="1" dirty="0"/>
              <a:t>Achondroplastic dwarfism</a:t>
            </a:r>
          </a:p>
          <a:p>
            <a:r>
              <a:rPr lang="en-US" b="1" dirty="0"/>
              <a:t>Spondyloepiphyseal dysplasia congenita</a:t>
            </a:r>
            <a:endParaRPr lang="en-GB" b="1" dirty="0"/>
          </a:p>
          <a:p>
            <a:r>
              <a:rPr lang="en-GB" b="1" dirty="0"/>
              <a:t>Disruption of growth and/or patterning</a:t>
            </a:r>
          </a:p>
          <a:p>
            <a:r>
              <a:rPr lang="en-GB" b="1" dirty="0"/>
              <a:t>Holt–</a:t>
            </a:r>
            <a:r>
              <a:rPr lang="en-GB" b="1" dirty="0" err="1"/>
              <a:t>Oram</a:t>
            </a:r>
            <a:r>
              <a:rPr lang="en-GB" b="1" dirty="0"/>
              <a:t> syndrome</a:t>
            </a:r>
          </a:p>
          <a:p>
            <a:r>
              <a:rPr lang="en-GB" b="1" dirty="0"/>
              <a:t>Osteogenesis imperfecta</a:t>
            </a:r>
            <a:endParaRPr lang="en-GB" dirty="0"/>
          </a:p>
        </p:txBody>
      </p:sp>
    </p:spTree>
    <p:extLst>
      <p:ext uri="{BB962C8B-B14F-4D97-AF65-F5344CB8AC3E}">
        <p14:creationId xmlns:p14="http://schemas.microsoft.com/office/powerpoint/2010/main" val="1473256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2F7B-ACC7-374A-B4F1-E5C543FAE1BF}"/>
              </a:ext>
            </a:extLst>
          </p:cNvPr>
          <p:cNvSpPr>
            <a:spLocks noGrp="1"/>
          </p:cNvSpPr>
          <p:nvPr>
            <p:ph type="title"/>
          </p:nvPr>
        </p:nvSpPr>
        <p:spPr/>
        <p:txBody>
          <a:bodyPr/>
          <a:lstStyle/>
          <a:p>
            <a:r>
              <a:rPr lang="en-GB" b="1" dirty="0"/>
              <a:t>Achondroplastic dwarfism</a:t>
            </a:r>
            <a:endParaRPr lang="en-GB" dirty="0"/>
          </a:p>
        </p:txBody>
      </p:sp>
      <p:sp>
        <p:nvSpPr>
          <p:cNvPr id="3" name="Content Placeholder 2">
            <a:extLst>
              <a:ext uri="{FF2B5EF4-FFF2-40B4-BE49-F238E27FC236}">
                <a16:creationId xmlns:a16="http://schemas.microsoft.com/office/drawing/2014/main" id="{3EF11FF1-8316-0545-AEE1-785C4672994A}"/>
              </a:ext>
            </a:extLst>
          </p:cNvPr>
          <p:cNvSpPr>
            <a:spLocks noGrp="1"/>
          </p:cNvSpPr>
          <p:nvPr>
            <p:ph idx="1"/>
          </p:nvPr>
        </p:nvSpPr>
        <p:spPr/>
        <p:txBody>
          <a:bodyPr/>
          <a:lstStyle/>
          <a:p>
            <a:r>
              <a:rPr lang="en-GB" sz="1600" dirty="0"/>
              <a:t>Bone growth disorder - disproportionate dwarfism - short in stature with a normal sized torso and short limbs </a:t>
            </a:r>
          </a:p>
          <a:p>
            <a:r>
              <a:rPr lang="en-GB" sz="1600" dirty="0"/>
              <a:t>Occurs when there are defects in chondrocyte proliferation</a:t>
            </a:r>
          </a:p>
          <a:p>
            <a:r>
              <a:rPr lang="en-GB" sz="1600" dirty="0"/>
              <a:t>Premature closure of epiphyseal growth plates</a:t>
            </a:r>
          </a:p>
          <a:p>
            <a:endParaRPr lang="en-GB" dirty="0"/>
          </a:p>
        </p:txBody>
      </p:sp>
      <p:pic>
        <p:nvPicPr>
          <p:cNvPr id="4" name="Picture 3">
            <a:extLst>
              <a:ext uri="{FF2B5EF4-FFF2-40B4-BE49-F238E27FC236}">
                <a16:creationId xmlns:a16="http://schemas.microsoft.com/office/drawing/2014/main" id="{AE3D2F4E-8DE7-284A-864F-2D6C6B8A5711}"/>
              </a:ext>
            </a:extLst>
          </p:cNvPr>
          <p:cNvPicPr>
            <a:picLocks noChangeAspect="1"/>
          </p:cNvPicPr>
          <p:nvPr/>
        </p:nvPicPr>
        <p:blipFill>
          <a:blip r:embed="rId3"/>
          <a:stretch>
            <a:fillRect/>
          </a:stretch>
        </p:blipFill>
        <p:spPr>
          <a:xfrm>
            <a:off x="4446363" y="3677089"/>
            <a:ext cx="4203700" cy="2364581"/>
          </a:xfrm>
          <a:prstGeom prst="rect">
            <a:avLst/>
          </a:prstGeom>
        </p:spPr>
      </p:pic>
    </p:spTree>
    <p:extLst>
      <p:ext uri="{BB962C8B-B14F-4D97-AF65-F5344CB8AC3E}">
        <p14:creationId xmlns:p14="http://schemas.microsoft.com/office/powerpoint/2010/main" val="3983249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DDFD-5320-FD45-A067-56EE389A316B}"/>
              </a:ext>
            </a:extLst>
          </p:cNvPr>
          <p:cNvSpPr>
            <a:spLocks noGrp="1"/>
          </p:cNvSpPr>
          <p:nvPr>
            <p:ph type="title"/>
          </p:nvPr>
        </p:nvSpPr>
        <p:spPr/>
        <p:txBody>
          <a:bodyPr>
            <a:normAutofit fontScale="90000"/>
          </a:bodyPr>
          <a:lstStyle/>
          <a:p>
            <a:r>
              <a:rPr lang="en-GB" b="1" dirty="0"/>
              <a:t>Disruption of growth and/or patterning</a:t>
            </a:r>
            <a:br>
              <a:rPr lang="en-GB" b="1" dirty="0"/>
            </a:br>
            <a:endParaRPr lang="en-GB" dirty="0"/>
          </a:p>
        </p:txBody>
      </p:sp>
      <p:sp>
        <p:nvSpPr>
          <p:cNvPr id="3" name="Content Placeholder 2">
            <a:extLst>
              <a:ext uri="{FF2B5EF4-FFF2-40B4-BE49-F238E27FC236}">
                <a16:creationId xmlns:a16="http://schemas.microsoft.com/office/drawing/2014/main" id="{681282E3-672D-3141-9949-A6AEE6C37438}"/>
              </a:ext>
            </a:extLst>
          </p:cNvPr>
          <p:cNvSpPr>
            <a:spLocks noGrp="1"/>
          </p:cNvSpPr>
          <p:nvPr>
            <p:ph idx="1"/>
          </p:nvPr>
        </p:nvSpPr>
        <p:spPr/>
        <p:txBody>
          <a:bodyPr/>
          <a:lstStyle/>
          <a:p>
            <a:pPr marL="342900" indent="-342900">
              <a:buFont typeface="Arial" panose="020B0604020202020204" pitchFamily="34" charset="0"/>
              <a:buChar char="•"/>
            </a:pPr>
            <a:r>
              <a:rPr lang="en-GB" sz="1600" b="1" dirty="0"/>
              <a:t>Amelia:</a:t>
            </a:r>
            <a:r>
              <a:rPr lang="en-GB" sz="1600" dirty="0"/>
              <a:t> absence of an entire limb (e.g. early loss of FGF signalling)</a:t>
            </a:r>
          </a:p>
          <a:p>
            <a:pPr marL="342900" indent="-342900">
              <a:buFont typeface="Arial" panose="020B0604020202020204" pitchFamily="34" charset="0"/>
              <a:buChar char="•"/>
            </a:pPr>
            <a:r>
              <a:rPr lang="en-GB" sz="1600" b="1" dirty="0"/>
              <a:t>Meromelia:</a:t>
            </a:r>
            <a:r>
              <a:rPr lang="en-GB" sz="1600" dirty="0"/>
              <a:t> absence of part of a limb (e.g. later or partial loss of FGF signalling)</a:t>
            </a:r>
          </a:p>
          <a:p>
            <a:pPr marL="342900" indent="-342900">
              <a:buFont typeface="Arial" panose="020B0604020202020204" pitchFamily="34" charset="0"/>
              <a:buChar char="•"/>
            </a:pPr>
            <a:r>
              <a:rPr lang="en-GB" sz="1600" b="1" dirty="0"/>
              <a:t>Phocomelia:</a:t>
            </a:r>
            <a:r>
              <a:rPr lang="en-GB" sz="1600" dirty="0"/>
              <a:t> short, poorly formed limb (e.g. partial loss of FGF; or Hox disruption)</a:t>
            </a:r>
          </a:p>
          <a:p>
            <a:pPr marL="342900" indent="-342900">
              <a:buFont typeface="Arial" panose="020B0604020202020204" pitchFamily="34" charset="0"/>
              <a:buChar char="•"/>
            </a:pPr>
            <a:r>
              <a:rPr lang="en-GB" sz="1600" b="1" dirty="0"/>
              <a:t>Adactyly:</a:t>
            </a:r>
            <a:r>
              <a:rPr lang="en-GB" sz="1600" dirty="0"/>
              <a:t> absence of digits (e.g. even later loss of FGF)</a:t>
            </a:r>
          </a:p>
          <a:p>
            <a:pPr marL="342900" indent="-342900">
              <a:buFont typeface="Arial" panose="020B0604020202020204" pitchFamily="34" charset="0"/>
              <a:buChar char="•"/>
            </a:pPr>
            <a:r>
              <a:rPr lang="en-GB" sz="1600" b="1" dirty="0"/>
              <a:t>Ectrodactyly:</a:t>
            </a:r>
            <a:r>
              <a:rPr lang="en-GB" sz="1600" dirty="0"/>
              <a:t> “Lobster-Claw” deformity (FGF variant of adactyly –middle digit is lost)</a:t>
            </a:r>
          </a:p>
          <a:p>
            <a:pPr marL="342900" indent="-342900">
              <a:buFont typeface="Arial" panose="020B0604020202020204" pitchFamily="34" charset="0"/>
              <a:buChar char="•"/>
            </a:pPr>
            <a:r>
              <a:rPr lang="en-GB" sz="1600" b="1" dirty="0"/>
              <a:t>Polydactyly:</a:t>
            </a:r>
            <a:r>
              <a:rPr lang="en-GB" sz="1600" dirty="0"/>
              <a:t>  extra digits (disruption –usually upregulation–  of Shh pathway)</a:t>
            </a:r>
          </a:p>
          <a:p>
            <a:pPr marL="342900" indent="-342900">
              <a:buFont typeface="Arial" panose="020B0604020202020204" pitchFamily="34" charset="0"/>
              <a:buChar char="•"/>
            </a:pPr>
            <a:r>
              <a:rPr lang="en-GB" sz="1600" b="1" dirty="0"/>
              <a:t>Syndactyly:</a:t>
            </a:r>
            <a:r>
              <a:rPr lang="en-GB" sz="1600" dirty="0"/>
              <a:t> fusion of digits (BMP or Shh disruption)</a:t>
            </a:r>
          </a:p>
          <a:p>
            <a:endParaRPr lang="en-GB" dirty="0"/>
          </a:p>
        </p:txBody>
      </p:sp>
    </p:spTree>
    <p:extLst>
      <p:ext uri="{BB962C8B-B14F-4D97-AF65-F5344CB8AC3E}">
        <p14:creationId xmlns:p14="http://schemas.microsoft.com/office/powerpoint/2010/main" val="1021951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1F54-F8D0-D04B-9129-534F15882903}"/>
              </a:ext>
            </a:extLst>
          </p:cNvPr>
          <p:cNvSpPr>
            <a:spLocks noGrp="1"/>
          </p:cNvSpPr>
          <p:nvPr>
            <p:ph type="title"/>
          </p:nvPr>
        </p:nvSpPr>
        <p:spPr/>
        <p:txBody>
          <a:bodyPr/>
          <a:lstStyle/>
          <a:p>
            <a:r>
              <a:rPr lang="en-GB" dirty="0"/>
              <a:t>Thank you for Listening </a:t>
            </a:r>
          </a:p>
        </p:txBody>
      </p:sp>
      <p:sp>
        <p:nvSpPr>
          <p:cNvPr id="3" name="Content Placeholder 2">
            <a:extLst>
              <a:ext uri="{FF2B5EF4-FFF2-40B4-BE49-F238E27FC236}">
                <a16:creationId xmlns:a16="http://schemas.microsoft.com/office/drawing/2014/main" id="{E7417F3E-713C-E64D-AD9D-96C3FBE52009}"/>
              </a:ext>
            </a:extLst>
          </p:cNvPr>
          <p:cNvSpPr>
            <a:spLocks noGrp="1"/>
          </p:cNvSpPr>
          <p:nvPr>
            <p:ph idx="1"/>
          </p:nvPr>
        </p:nvSpPr>
        <p:spPr>
          <a:xfrm>
            <a:off x="1066800" y="2103120"/>
            <a:ext cx="4074826" cy="1599450"/>
          </a:xfrm>
        </p:spPr>
        <p:txBody>
          <a:bodyPr>
            <a:normAutofit fontScale="77500" lnSpcReduction="20000"/>
          </a:bodyPr>
          <a:lstStyle/>
          <a:p>
            <a:r>
              <a:rPr lang="en-GB" dirty="0"/>
              <a:t>Langman’s Medical Embryology</a:t>
            </a:r>
          </a:p>
          <a:p>
            <a:r>
              <a:rPr lang="en-GB" dirty="0"/>
              <a:t>Lectures </a:t>
            </a:r>
          </a:p>
          <a:p>
            <a:r>
              <a:rPr lang="en-GB" dirty="0"/>
              <a:t>Core anatomy</a:t>
            </a:r>
          </a:p>
          <a:p>
            <a:endParaRPr lang="en-GB" dirty="0"/>
          </a:p>
        </p:txBody>
      </p:sp>
      <p:pic>
        <p:nvPicPr>
          <p:cNvPr id="3076" name="Picture 4" descr="Langman's Medical Embryology : T. W. Sadler (author), : 9781975114848 :  Blackwell's">
            <a:extLst>
              <a:ext uri="{FF2B5EF4-FFF2-40B4-BE49-F238E27FC236}">
                <a16:creationId xmlns:a16="http://schemas.microsoft.com/office/drawing/2014/main" id="{54356FD8-3F22-1148-8A02-22B3E1D45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969" y="2014194"/>
            <a:ext cx="2729146" cy="387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326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24A4-F018-BA45-B331-2FBDE86D5BE4}"/>
              </a:ext>
            </a:extLst>
          </p:cNvPr>
          <p:cNvSpPr>
            <a:spLocks noGrp="1"/>
          </p:cNvSpPr>
          <p:nvPr>
            <p:ph type="title"/>
          </p:nvPr>
        </p:nvSpPr>
        <p:spPr/>
        <p:txBody>
          <a:bodyPr/>
          <a:lstStyle/>
          <a:p>
            <a:r>
              <a:rPr lang="en-GB" dirty="0"/>
              <a:t>Recap</a:t>
            </a:r>
          </a:p>
        </p:txBody>
      </p:sp>
      <p:sp>
        <p:nvSpPr>
          <p:cNvPr id="23" name="TextBox 22">
            <a:extLst>
              <a:ext uri="{FF2B5EF4-FFF2-40B4-BE49-F238E27FC236}">
                <a16:creationId xmlns:a16="http://schemas.microsoft.com/office/drawing/2014/main" id="{2970F1D9-F0FE-D340-9F0C-E87E5852F555}"/>
              </a:ext>
            </a:extLst>
          </p:cNvPr>
          <p:cNvSpPr txBox="1"/>
          <p:nvPr/>
        </p:nvSpPr>
        <p:spPr>
          <a:xfrm>
            <a:off x="3578225" y="2374896"/>
            <a:ext cx="2590800" cy="400110"/>
          </a:xfrm>
          <a:prstGeom prst="rect">
            <a:avLst/>
          </a:prstGeom>
          <a:noFill/>
        </p:spPr>
        <p:txBody>
          <a:bodyPr wrap="square" rtlCol="0">
            <a:spAutoFit/>
          </a:bodyPr>
          <a:lstStyle/>
          <a:p>
            <a:pPr algn="ctr"/>
            <a:r>
              <a:rPr lang="en-GB" sz="2000" b="1" dirty="0"/>
              <a:t>PARAXIAL</a:t>
            </a:r>
          </a:p>
        </p:txBody>
      </p:sp>
      <p:sp>
        <p:nvSpPr>
          <p:cNvPr id="24" name="TextBox 23">
            <a:extLst>
              <a:ext uri="{FF2B5EF4-FFF2-40B4-BE49-F238E27FC236}">
                <a16:creationId xmlns:a16="http://schemas.microsoft.com/office/drawing/2014/main" id="{C056B4A1-6D82-6E43-ABEB-0C59DF3921B0}"/>
              </a:ext>
            </a:extLst>
          </p:cNvPr>
          <p:cNvSpPr txBox="1"/>
          <p:nvPr/>
        </p:nvSpPr>
        <p:spPr>
          <a:xfrm>
            <a:off x="5457825" y="3551952"/>
            <a:ext cx="2590800" cy="707886"/>
          </a:xfrm>
          <a:prstGeom prst="rect">
            <a:avLst/>
          </a:prstGeom>
          <a:noFill/>
        </p:spPr>
        <p:txBody>
          <a:bodyPr wrap="square" rtlCol="0">
            <a:spAutoFit/>
          </a:bodyPr>
          <a:lstStyle/>
          <a:p>
            <a:pPr algn="ctr"/>
            <a:r>
              <a:rPr lang="en-GB" sz="2000" b="1" dirty="0"/>
              <a:t>NEPHROTOME</a:t>
            </a:r>
          </a:p>
          <a:p>
            <a:pPr algn="ctr"/>
            <a:r>
              <a:rPr lang="en-GB" sz="2000" dirty="0"/>
              <a:t>(urogenital)</a:t>
            </a:r>
          </a:p>
        </p:txBody>
      </p:sp>
      <p:sp>
        <p:nvSpPr>
          <p:cNvPr id="25" name="TextBox 24">
            <a:extLst>
              <a:ext uri="{FF2B5EF4-FFF2-40B4-BE49-F238E27FC236}">
                <a16:creationId xmlns:a16="http://schemas.microsoft.com/office/drawing/2014/main" id="{879E9407-5297-B949-9BA0-773E89B4DC5C}"/>
              </a:ext>
            </a:extLst>
          </p:cNvPr>
          <p:cNvSpPr txBox="1"/>
          <p:nvPr/>
        </p:nvSpPr>
        <p:spPr>
          <a:xfrm>
            <a:off x="5457825" y="1202680"/>
            <a:ext cx="2590800" cy="461665"/>
          </a:xfrm>
          <a:prstGeom prst="rect">
            <a:avLst/>
          </a:prstGeom>
          <a:noFill/>
        </p:spPr>
        <p:txBody>
          <a:bodyPr wrap="square" rtlCol="0">
            <a:spAutoFit/>
          </a:bodyPr>
          <a:lstStyle/>
          <a:p>
            <a:pPr algn="ctr"/>
            <a:r>
              <a:rPr lang="en-GB" sz="2400" b="1" dirty="0"/>
              <a:t>MESODERM</a:t>
            </a:r>
          </a:p>
        </p:txBody>
      </p:sp>
      <p:sp>
        <p:nvSpPr>
          <p:cNvPr id="26" name="TextBox 25">
            <a:extLst>
              <a:ext uri="{FF2B5EF4-FFF2-40B4-BE49-F238E27FC236}">
                <a16:creationId xmlns:a16="http://schemas.microsoft.com/office/drawing/2014/main" id="{68F4D182-5F11-B647-94A9-018B6648D715}"/>
              </a:ext>
            </a:extLst>
          </p:cNvPr>
          <p:cNvSpPr txBox="1"/>
          <p:nvPr/>
        </p:nvSpPr>
        <p:spPr>
          <a:xfrm>
            <a:off x="7493000" y="2359812"/>
            <a:ext cx="2590800" cy="400110"/>
          </a:xfrm>
          <a:prstGeom prst="rect">
            <a:avLst/>
          </a:prstGeom>
          <a:noFill/>
        </p:spPr>
        <p:txBody>
          <a:bodyPr wrap="square" rtlCol="0">
            <a:spAutoFit/>
          </a:bodyPr>
          <a:lstStyle/>
          <a:p>
            <a:pPr algn="ctr"/>
            <a:r>
              <a:rPr lang="en-GB" sz="2000" b="1" dirty="0"/>
              <a:t>LATERAL PLATE</a:t>
            </a:r>
          </a:p>
        </p:txBody>
      </p:sp>
      <p:sp>
        <p:nvSpPr>
          <p:cNvPr id="27" name="TextBox 26">
            <a:extLst>
              <a:ext uri="{FF2B5EF4-FFF2-40B4-BE49-F238E27FC236}">
                <a16:creationId xmlns:a16="http://schemas.microsoft.com/office/drawing/2014/main" id="{F5B6ABCD-B296-E042-9E5F-E7B70A69DCCE}"/>
              </a:ext>
            </a:extLst>
          </p:cNvPr>
          <p:cNvSpPr txBox="1"/>
          <p:nvPr/>
        </p:nvSpPr>
        <p:spPr>
          <a:xfrm>
            <a:off x="5457825" y="2566047"/>
            <a:ext cx="2590800" cy="400110"/>
          </a:xfrm>
          <a:prstGeom prst="rect">
            <a:avLst/>
          </a:prstGeom>
          <a:noFill/>
        </p:spPr>
        <p:txBody>
          <a:bodyPr wrap="square" rtlCol="0">
            <a:spAutoFit/>
          </a:bodyPr>
          <a:lstStyle/>
          <a:p>
            <a:pPr algn="ctr"/>
            <a:r>
              <a:rPr lang="en-GB" sz="2000" b="1" dirty="0"/>
              <a:t>INTERMEDIATE</a:t>
            </a:r>
          </a:p>
        </p:txBody>
      </p:sp>
      <p:sp>
        <p:nvSpPr>
          <p:cNvPr id="29" name="TextBox 28">
            <a:extLst>
              <a:ext uri="{FF2B5EF4-FFF2-40B4-BE49-F238E27FC236}">
                <a16:creationId xmlns:a16="http://schemas.microsoft.com/office/drawing/2014/main" id="{4DDCA1F3-1B71-C948-AF79-DFB7586ADDAA}"/>
              </a:ext>
            </a:extLst>
          </p:cNvPr>
          <p:cNvSpPr txBox="1"/>
          <p:nvPr/>
        </p:nvSpPr>
        <p:spPr>
          <a:xfrm>
            <a:off x="3540125" y="3259988"/>
            <a:ext cx="2590800" cy="400110"/>
          </a:xfrm>
          <a:prstGeom prst="rect">
            <a:avLst/>
          </a:prstGeom>
          <a:noFill/>
        </p:spPr>
        <p:txBody>
          <a:bodyPr wrap="square" rtlCol="0">
            <a:spAutoFit/>
          </a:bodyPr>
          <a:lstStyle/>
          <a:p>
            <a:pPr algn="ctr"/>
            <a:r>
              <a:rPr lang="en-GB" sz="2000" b="1" dirty="0"/>
              <a:t>SOMITES</a:t>
            </a:r>
          </a:p>
        </p:txBody>
      </p:sp>
      <p:sp>
        <p:nvSpPr>
          <p:cNvPr id="30" name="Down Arrow 29">
            <a:extLst>
              <a:ext uri="{FF2B5EF4-FFF2-40B4-BE49-F238E27FC236}">
                <a16:creationId xmlns:a16="http://schemas.microsoft.com/office/drawing/2014/main" id="{0762519F-1E03-6942-8AC0-B4148E50B932}"/>
              </a:ext>
            </a:extLst>
          </p:cNvPr>
          <p:cNvSpPr/>
          <p:nvPr/>
        </p:nvSpPr>
        <p:spPr>
          <a:xfrm>
            <a:off x="6619875" y="1618010"/>
            <a:ext cx="266700" cy="853974"/>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Down Arrow 30">
            <a:extLst>
              <a:ext uri="{FF2B5EF4-FFF2-40B4-BE49-F238E27FC236}">
                <a16:creationId xmlns:a16="http://schemas.microsoft.com/office/drawing/2014/main" id="{3E98DB84-28C5-4E46-9956-9C3DF42EABB4}"/>
              </a:ext>
            </a:extLst>
          </p:cNvPr>
          <p:cNvSpPr/>
          <p:nvPr/>
        </p:nvSpPr>
        <p:spPr>
          <a:xfrm>
            <a:off x="6626225" y="2975581"/>
            <a:ext cx="260350" cy="576371"/>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a:extLst>
              <a:ext uri="{FF2B5EF4-FFF2-40B4-BE49-F238E27FC236}">
                <a16:creationId xmlns:a16="http://schemas.microsoft.com/office/drawing/2014/main" id="{A4EE5908-6CAB-2F41-97A4-77FB94F19129}"/>
              </a:ext>
            </a:extLst>
          </p:cNvPr>
          <p:cNvSpPr/>
          <p:nvPr/>
        </p:nvSpPr>
        <p:spPr>
          <a:xfrm>
            <a:off x="4727575" y="2797529"/>
            <a:ext cx="266700" cy="462459"/>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Down Arrow 32">
            <a:extLst>
              <a:ext uri="{FF2B5EF4-FFF2-40B4-BE49-F238E27FC236}">
                <a16:creationId xmlns:a16="http://schemas.microsoft.com/office/drawing/2014/main" id="{09DA6FC2-C36C-E843-958D-76E3D437902A}"/>
              </a:ext>
            </a:extLst>
          </p:cNvPr>
          <p:cNvSpPr/>
          <p:nvPr/>
        </p:nvSpPr>
        <p:spPr>
          <a:xfrm>
            <a:off x="4740275" y="1824874"/>
            <a:ext cx="266700" cy="478135"/>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a:extLst>
              <a:ext uri="{FF2B5EF4-FFF2-40B4-BE49-F238E27FC236}">
                <a16:creationId xmlns:a16="http://schemas.microsoft.com/office/drawing/2014/main" id="{A647E61F-9B73-7C48-A037-EACFB801CBB4}"/>
              </a:ext>
            </a:extLst>
          </p:cNvPr>
          <p:cNvSpPr/>
          <p:nvPr/>
        </p:nvSpPr>
        <p:spPr>
          <a:xfrm>
            <a:off x="8366125" y="1824873"/>
            <a:ext cx="266700" cy="478135"/>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EF043306-6877-D24F-8473-BBF6FD76D3A1}"/>
              </a:ext>
            </a:extLst>
          </p:cNvPr>
          <p:cNvSpPr/>
          <p:nvPr/>
        </p:nvSpPr>
        <p:spPr>
          <a:xfrm rot="16200000">
            <a:off x="6619103" y="-76467"/>
            <a:ext cx="134816" cy="3759278"/>
          </a:xfrm>
          <a:prstGeom prst="rect">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90CE8140-7C7F-BA46-BC28-D9F4C6146137}"/>
              </a:ext>
            </a:extLst>
          </p:cNvPr>
          <p:cNvSpPr txBox="1"/>
          <p:nvPr/>
        </p:nvSpPr>
        <p:spPr>
          <a:xfrm>
            <a:off x="7740098" y="3280074"/>
            <a:ext cx="2590800"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a:t>Splanchnic</a:t>
            </a:r>
          </a:p>
          <a:p>
            <a:pPr marL="342900" indent="-342900">
              <a:buFont typeface="Arial" panose="020B0604020202020204" pitchFamily="34" charset="0"/>
              <a:buChar char="•"/>
            </a:pPr>
            <a:r>
              <a:rPr lang="en-GB" sz="2000" dirty="0"/>
              <a:t>Somatic</a:t>
            </a:r>
          </a:p>
        </p:txBody>
      </p:sp>
      <p:sp>
        <p:nvSpPr>
          <p:cNvPr id="37" name="Down Arrow 36">
            <a:extLst>
              <a:ext uri="{FF2B5EF4-FFF2-40B4-BE49-F238E27FC236}">
                <a16:creationId xmlns:a16="http://schemas.microsoft.com/office/drawing/2014/main" id="{AB7D9BDF-61C0-D943-BA5B-A6DD01AF0CD6}"/>
              </a:ext>
            </a:extLst>
          </p:cNvPr>
          <p:cNvSpPr/>
          <p:nvPr/>
        </p:nvSpPr>
        <p:spPr>
          <a:xfrm>
            <a:off x="8418223" y="2817615"/>
            <a:ext cx="266700" cy="462459"/>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Down Arrow 37">
            <a:extLst>
              <a:ext uri="{FF2B5EF4-FFF2-40B4-BE49-F238E27FC236}">
                <a16:creationId xmlns:a16="http://schemas.microsoft.com/office/drawing/2014/main" id="{3047CE05-DF22-D544-A2C9-FF6183D5C396}"/>
              </a:ext>
            </a:extLst>
          </p:cNvPr>
          <p:cNvSpPr/>
          <p:nvPr/>
        </p:nvSpPr>
        <p:spPr>
          <a:xfrm>
            <a:off x="5580737" y="4122557"/>
            <a:ext cx="266700" cy="462459"/>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a:extLst>
              <a:ext uri="{FF2B5EF4-FFF2-40B4-BE49-F238E27FC236}">
                <a16:creationId xmlns:a16="http://schemas.microsoft.com/office/drawing/2014/main" id="{F066FCD6-A882-6847-B8D1-D2F97C378316}"/>
              </a:ext>
            </a:extLst>
          </p:cNvPr>
          <p:cNvSpPr/>
          <p:nvPr/>
        </p:nvSpPr>
        <p:spPr>
          <a:xfrm>
            <a:off x="2510125" y="4093337"/>
            <a:ext cx="266700" cy="462459"/>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098A6829-B693-1A48-B02E-73CC2DA31FCD}"/>
              </a:ext>
            </a:extLst>
          </p:cNvPr>
          <p:cNvSpPr txBox="1"/>
          <p:nvPr/>
        </p:nvSpPr>
        <p:spPr>
          <a:xfrm>
            <a:off x="1481425" y="4656383"/>
            <a:ext cx="2590800" cy="400110"/>
          </a:xfrm>
          <a:prstGeom prst="rect">
            <a:avLst/>
          </a:prstGeom>
          <a:noFill/>
        </p:spPr>
        <p:txBody>
          <a:bodyPr wrap="square" rtlCol="0">
            <a:spAutoFit/>
          </a:bodyPr>
          <a:lstStyle/>
          <a:p>
            <a:pPr algn="ctr"/>
            <a:r>
              <a:rPr lang="en-GB" sz="2000" b="1" dirty="0"/>
              <a:t>DERMAMYOTOMES</a:t>
            </a:r>
          </a:p>
        </p:txBody>
      </p:sp>
      <p:sp>
        <p:nvSpPr>
          <p:cNvPr id="41" name="TextBox 40">
            <a:extLst>
              <a:ext uri="{FF2B5EF4-FFF2-40B4-BE49-F238E27FC236}">
                <a16:creationId xmlns:a16="http://schemas.microsoft.com/office/drawing/2014/main" id="{3A623751-764E-804F-B919-11ED7D6CB483}"/>
              </a:ext>
            </a:extLst>
          </p:cNvPr>
          <p:cNvSpPr txBox="1"/>
          <p:nvPr/>
        </p:nvSpPr>
        <p:spPr>
          <a:xfrm>
            <a:off x="4285337" y="4703538"/>
            <a:ext cx="2590800" cy="400110"/>
          </a:xfrm>
          <a:prstGeom prst="rect">
            <a:avLst/>
          </a:prstGeom>
          <a:noFill/>
        </p:spPr>
        <p:txBody>
          <a:bodyPr wrap="square" rtlCol="0">
            <a:spAutoFit/>
          </a:bodyPr>
          <a:lstStyle/>
          <a:p>
            <a:pPr algn="ctr"/>
            <a:r>
              <a:rPr lang="en-GB" sz="2000" b="1" dirty="0"/>
              <a:t>SCLEROTOME</a:t>
            </a:r>
          </a:p>
        </p:txBody>
      </p:sp>
      <p:sp>
        <p:nvSpPr>
          <p:cNvPr id="42" name="Rectangle 41">
            <a:extLst>
              <a:ext uri="{FF2B5EF4-FFF2-40B4-BE49-F238E27FC236}">
                <a16:creationId xmlns:a16="http://schemas.microsoft.com/office/drawing/2014/main" id="{BC4A2858-8509-A64F-AC20-19A251AE143F}"/>
              </a:ext>
            </a:extLst>
          </p:cNvPr>
          <p:cNvSpPr/>
          <p:nvPr/>
        </p:nvSpPr>
        <p:spPr>
          <a:xfrm rot="16200000">
            <a:off x="4110991" y="2520274"/>
            <a:ext cx="134816" cy="3204565"/>
          </a:xfrm>
          <a:prstGeom prst="rect">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FEF0751-6B6A-3943-B4BE-5D3C37E0B722}"/>
              </a:ext>
            </a:extLst>
          </p:cNvPr>
          <p:cNvSpPr/>
          <p:nvPr/>
        </p:nvSpPr>
        <p:spPr>
          <a:xfrm>
            <a:off x="4793517" y="3689317"/>
            <a:ext cx="134816" cy="404020"/>
          </a:xfrm>
          <a:prstGeom prst="rect">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Down Arrow 43">
            <a:extLst>
              <a:ext uri="{FF2B5EF4-FFF2-40B4-BE49-F238E27FC236}">
                <a16:creationId xmlns:a16="http://schemas.microsoft.com/office/drawing/2014/main" id="{8BEA2D1C-F874-E841-9B36-E78034A3E3B5}"/>
              </a:ext>
            </a:extLst>
          </p:cNvPr>
          <p:cNvSpPr/>
          <p:nvPr/>
        </p:nvSpPr>
        <p:spPr>
          <a:xfrm>
            <a:off x="3382471" y="5423084"/>
            <a:ext cx="266700" cy="462459"/>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Down Arrow 44">
            <a:extLst>
              <a:ext uri="{FF2B5EF4-FFF2-40B4-BE49-F238E27FC236}">
                <a16:creationId xmlns:a16="http://schemas.microsoft.com/office/drawing/2014/main" id="{710B758E-2455-F641-9B35-78DA14C0EB2B}"/>
              </a:ext>
            </a:extLst>
          </p:cNvPr>
          <p:cNvSpPr/>
          <p:nvPr/>
        </p:nvSpPr>
        <p:spPr>
          <a:xfrm>
            <a:off x="1495425" y="5423084"/>
            <a:ext cx="266700" cy="462459"/>
          </a:xfrm>
          <a:prstGeom prst="downArrow">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0EC18B8A-A5D7-DF4E-90CD-56918FDA2392}"/>
              </a:ext>
            </a:extLst>
          </p:cNvPr>
          <p:cNvSpPr/>
          <p:nvPr/>
        </p:nvSpPr>
        <p:spPr>
          <a:xfrm rot="16200000">
            <a:off x="2504591" y="4470217"/>
            <a:ext cx="134816" cy="2020836"/>
          </a:xfrm>
          <a:prstGeom prst="rect">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1D172FB5-FD7F-0A44-A32D-D4C34D6A06EF}"/>
              </a:ext>
            </a:extLst>
          </p:cNvPr>
          <p:cNvSpPr/>
          <p:nvPr/>
        </p:nvSpPr>
        <p:spPr>
          <a:xfrm>
            <a:off x="2595251" y="5143305"/>
            <a:ext cx="134816" cy="404020"/>
          </a:xfrm>
          <a:prstGeom prst="rect">
            <a:avLst/>
          </a:prstGeom>
          <a:solidFill>
            <a:srgbClr val="EDB603"/>
          </a:solidFill>
          <a:ln>
            <a:solidFill>
              <a:srgbClr val="EDB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CC101FA-F328-6049-814C-4D9FB3B12FB5}"/>
              </a:ext>
            </a:extLst>
          </p:cNvPr>
          <p:cNvSpPr txBox="1"/>
          <p:nvPr/>
        </p:nvSpPr>
        <p:spPr>
          <a:xfrm>
            <a:off x="2270125" y="5935112"/>
            <a:ext cx="2590800" cy="400110"/>
          </a:xfrm>
          <a:prstGeom prst="rect">
            <a:avLst/>
          </a:prstGeom>
          <a:noFill/>
        </p:spPr>
        <p:txBody>
          <a:bodyPr wrap="square" rtlCol="0">
            <a:spAutoFit/>
          </a:bodyPr>
          <a:lstStyle/>
          <a:p>
            <a:pPr algn="ctr"/>
            <a:r>
              <a:rPr lang="en-GB" sz="2000" b="1" dirty="0"/>
              <a:t>MYOTOMES</a:t>
            </a:r>
          </a:p>
        </p:txBody>
      </p:sp>
      <p:sp>
        <p:nvSpPr>
          <p:cNvPr id="49" name="TextBox 48">
            <a:extLst>
              <a:ext uri="{FF2B5EF4-FFF2-40B4-BE49-F238E27FC236}">
                <a16:creationId xmlns:a16="http://schemas.microsoft.com/office/drawing/2014/main" id="{FD5E60B0-2FF4-CC43-87D5-BCD1D106A9E9}"/>
              </a:ext>
            </a:extLst>
          </p:cNvPr>
          <p:cNvSpPr txBox="1"/>
          <p:nvPr/>
        </p:nvSpPr>
        <p:spPr>
          <a:xfrm>
            <a:off x="333375" y="5937305"/>
            <a:ext cx="2590800" cy="400110"/>
          </a:xfrm>
          <a:prstGeom prst="rect">
            <a:avLst/>
          </a:prstGeom>
          <a:noFill/>
        </p:spPr>
        <p:txBody>
          <a:bodyPr wrap="square" rtlCol="0">
            <a:spAutoFit/>
          </a:bodyPr>
          <a:lstStyle/>
          <a:p>
            <a:pPr algn="ctr"/>
            <a:r>
              <a:rPr lang="en-GB" sz="2000" b="1" dirty="0"/>
              <a:t>DERMATOMES</a:t>
            </a:r>
          </a:p>
        </p:txBody>
      </p:sp>
      <p:sp>
        <p:nvSpPr>
          <p:cNvPr id="50" name="Rectangle 49">
            <a:extLst>
              <a:ext uri="{FF2B5EF4-FFF2-40B4-BE49-F238E27FC236}">
                <a16:creationId xmlns:a16="http://schemas.microsoft.com/office/drawing/2014/main" id="{4AB09FA9-1653-7246-8E7A-82CC79E17E01}"/>
              </a:ext>
            </a:extLst>
          </p:cNvPr>
          <p:cNvSpPr/>
          <p:nvPr/>
        </p:nvSpPr>
        <p:spPr>
          <a:xfrm>
            <a:off x="7751973" y="3610267"/>
            <a:ext cx="1688910" cy="353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874C4FFC-05B9-504E-90D5-5861801E327B}"/>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spTree>
    <p:extLst>
      <p:ext uri="{BB962C8B-B14F-4D97-AF65-F5344CB8AC3E}">
        <p14:creationId xmlns:p14="http://schemas.microsoft.com/office/powerpoint/2010/main" val="36379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500"/>
                                        <p:tgtEl>
                                          <p:spTgt spid="4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00"/>
                                        <p:tgtEl>
                                          <p:spTgt spid="4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down)">
                                      <p:cBhvr>
                                        <p:cTn id="65" dur="500"/>
                                        <p:tgtEl>
                                          <p:spTgt spid="4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down)">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down)">
                                      <p:cBhvr>
                                        <p:cTn id="91" dur="500"/>
                                        <p:tgtEl>
                                          <p:spTgt spid="37"/>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0" grpId="0" animBg="1"/>
      <p:bldP spid="31" grpId="0" animBg="1"/>
      <p:bldP spid="32" grpId="0" animBg="1"/>
      <p:bldP spid="33" grpId="0" animBg="1"/>
      <p:bldP spid="34" grpId="0" animBg="1"/>
      <p:bldP spid="35" grpId="0" animBg="1"/>
      <p:bldP spid="36" grpId="0"/>
      <p:bldP spid="37" grpId="0" animBg="1"/>
      <p:bldP spid="38" grpId="0" animBg="1"/>
      <p:bldP spid="39" grpId="0" animBg="1"/>
      <p:bldP spid="40" grpId="0"/>
      <p:bldP spid="41" grpId="0"/>
      <p:bldP spid="42" grpId="0" animBg="1"/>
      <p:bldP spid="43" grpId="0" animBg="1"/>
      <p:bldP spid="44" grpId="0" animBg="1"/>
      <p:bldP spid="45" grpId="0" animBg="1"/>
      <p:bldP spid="46" grpId="0" animBg="1"/>
      <p:bldP spid="47" grpId="0" animBg="1"/>
      <p:bldP spid="48" grpId="0"/>
      <p:bldP spid="49" grpId="0"/>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0A0DD-F70A-E34D-B5F3-C7C5F1CEA9EB}"/>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pic>
        <p:nvPicPr>
          <p:cNvPr id="7" name="Picture 2" descr="Somite Differentiation - Embryology Flashcards | Draw it to Know it">
            <a:extLst>
              <a:ext uri="{FF2B5EF4-FFF2-40B4-BE49-F238E27FC236}">
                <a16:creationId xmlns:a16="http://schemas.microsoft.com/office/drawing/2014/main" id="{2A187F45-5B30-7F42-9268-AFC2FA500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990" y="128239"/>
            <a:ext cx="6601521" cy="660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3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174C3D-46A0-C04C-B5C2-75F202C95BEB}"/>
              </a:ext>
            </a:extLst>
          </p:cNvPr>
          <p:cNvPicPr>
            <a:picLocks noChangeAspect="1"/>
          </p:cNvPicPr>
          <p:nvPr/>
        </p:nvPicPr>
        <p:blipFill rotWithShape="1">
          <a:blip r:embed="rId3"/>
          <a:srcRect l="35583" r="1497" b="52088"/>
          <a:stretch/>
        </p:blipFill>
        <p:spPr>
          <a:xfrm>
            <a:off x="4303985" y="-22302"/>
            <a:ext cx="7709339" cy="3285764"/>
          </a:xfrm>
          <a:prstGeom prst="rect">
            <a:avLst/>
          </a:prstGeom>
        </p:spPr>
      </p:pic>
      <p:sp>
        <p:nvSpPr>
          <p:cNvPr id="2" name="Title 1">
            <a:extLst>
              <a:ext uri="{FF2B5EF4-FFF2-40B4-BE49-F238E27FC236}">
                <a16:creationId xmlns:a16="http://schemas.microsoft.com/office/drawing/2014/main" id="{F53620EF-3D23-434C-8E5B-E43E91221F0F}"/>
              </a:ext>
            </a:extLst>
          </p:cNvPr>
          <p:cNvSpPr>
            <a:spLocks noGrp="1"/>
          </p:cNvSpPr>
          <p:nvPr>
            <p:ph type="title"/>
          </p:nvPr>
        </p:nvSpPr>
        <p:spPr>
          <a:xfrm>
            <a:off x="838199" y="454333"/>
            <a:ext cx="2975517" cy="1325563"/>
          </a:xfrm>
        </p:spPr>
        <p:txBody>
          <a:bodyPr/>
          <a:lstStyle/>
          <a:p>
            <a:r>
              <a:rPr lang="en-GB" dirty="0"/>
              <a:t>Limb buds</a:t>
            </a:r>
          </a:p>
        </p:txBody>
      </p:sp>
      <p:sp>
        <p:nvSpPr>
          <p:cNvPr id="5" name="TextBox 4">
            <a:extLst>
              <a:ext uri="{FF2B5EF4-FFF2-40B4-BE49-F238E27FC236}">
                <a16:creationId xmlns:a16="http://schemas.microsoft.com/office/drawing/2014/main" id="{389A6B42-724A-FE48-854D-45CE48669E8C}"/>
              </a:ext>
            </a:extLst>
          </p:cNvPr>
          <p:cNvSpPr txBox="1"/>
          <p:nvPr/>
        </p:nvSpPr>
        <p:spPr>
          <a:xfrm>
            <a:off x="9545775" y="56182"/>
            <a:ext cx="2589170" cy="646331"/>
          </a:xfrm>
          <a:prstGeom prst="rect">
            <a:avLst/>
          </a:prstGeom>
          <a:noFill/>
        </p:spPr>
        <p:txBody>
          <a:bodyPr wrap="none" rtlCol="0">
            <a:spAutoFit/>
          </a:bodyPr>
          <a:lstStyle/>
          <a:p>
            <a:r>
              <a:rPr lang="en-GB" sz="3600" b="1" dirty="0">
                <a:solidFill>
                  <a:schemeClr val="accent6">
                    <a:lumMod val="50000"/>
                  </a:schemeClr>
                </a:solidFill>
              </a:rPr>
              <a:t>4-5</a:t>
            </a:r>
            <a:r>
              <a:rPr lang="en-GB" sz="3600" b="1" baseline="30000" dirty="0">
                <a:solidFill>
                  <a:schemeClr val="accent6">
                    <a:lumMod val="50000"/>
                  </a:schemeClr>
                </a:solidFill>
              </a:rPr>
              <a:t>th</a:t>
            </a:r>
            <a:r>
              <a:rPr lang="en-GB" sz="3600" b="1" dirty="0">
                <a:solidFill>
                  <a:schemeClr val="accent6">
                    <a:lumMod val="50000"/>
                  </a:schemeClr>
                </a:solidFill>
              </a:rPr>
              <a:t> WEEK</a:t>
            </a:r>
          </a:p>
        </p:txBody>
      </p:sp>
      <p:pic>
        <p:nvPicPr>
          <p:cNvPr id="10" name="Picture 9">
            <a:extLst>
              <a:ext uri="{FF2B5EF4-FFF2-40B4-BE49-F238E27FC236}">
                <a16:creationId xmlns:a16="http://schemas.microsoft.com/office/drawing/2014/main" id="{728778FF-F4E3-D742-9355-51ED07628D61}"/>
              </a:ext>
            </a:extLst>
          </p:cNvPr>
          <p:cNvPicPr>
            <a:picLocks noChangeAspect="1"/>
          </p:cNvPicPr>
          <p:nvPr/>
        </p:nvPicPr>
        <p:blipFill rotWithShape="1">
          <a:blip r:embed="rId3"/>
          <a:srcRect l="2145" t="47911" r="27165" b="819"/>
          <a:stretch/>
        </p:blipFill>
        <p:spPr>
          <a:xfrm>
            <a:off x="241735" y="3263462"/>
            <a:ext cx="8661331" cy="3516054"/>
          </a:xfrm>
          <a:prstGeom prst="rect">
            <a:avLst/>
          </a:prstGeom>
        </p:spPr>
      </p:pic>
      <p:sp>
        <p:nvSpPr>
          <p:cNvPr id="11" name="TextBox 10">
            <a:extLst>
              <a:ext uri="{FF2B5EF4-FFF2-40B4-BE49-F238E27FC236}">
                <a16:creationId xmlns:a16="http://schemas.microsoft.com/office/drawing/2014/main" id="{31FAF14A-5119-F943-958D-AB33D02CE7D1}"/>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spTree>
    <p:extLst>
      <p:ext uri="{BB962C8B-B14F-4D97-AF65-F5344CB8AC3E}">
        <p14:creationId xmlns:p14="http://schemas.microsoft.com/office/powerpoint/2010/main" val="12170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0A0DD-F70A-E34D-B5F3-C7C5F1CEA9EB}"/>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pic>
        <p:nvPicPr>
          <p:cNvPr id="12" name="Picture 11" descr="Diagram&#10;&#10;Description automatically generated">
            <a:extLst>
              <a:ext uri="{FF2B5EF4-FFF2-40B4-BE49-F238E27FC236}">
                <a16:creationId xmlns:a16="http://schemas.microsoft.com/office/drawing/2014/main" id="{39EC3D77-5BF2-8B45-AD73-EE24B8C9742B}"/>
              </a:ext>
            </a:extLst>
          </p:cNvPr>
          <p:cNvPicPr>
            <a:picLocks noChangeAspect="1"/>
          </p:cNvPicPr>
          <p:nvPr/>
        </p:nvPicPr>
        <p:blipFill>
          <a:blip r:embed="rId3"/>
          <a:stretch>
            <a:fillRect/>
          </a:stretch>
        </p:blipFill>
        <p:spPr>
          <a:xfrm>
            <a:off x="0" y="0"/>
            <a:ext cx="12205266" cy="681875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C8EB77D2-5B04-4B49-8A96-A8F03C52F62E}"/>
              </a:ext>
            </a:extLst>
          </p:cNvPr>
          <p:cNvPicPr>
            <a:picLocks noChangeAspect="1"/>
          </p:cNvPicPr>
          <p:nvPr/>
        </p:nvPicPr>
        <p:blipFill rotWithShape="1">
          <a:blip r:embed="rId4"/>
          <a:srcRect r="10198"/>
          <a:stretch/>
        </p:blipFill>
        <p:spPr>
          <a:xfrm>
            <a:off x="27075" y="1422258"/>
            <a:ext cx="3960309" cy="5211834"/>
          </a:xfrm>
          <a:prstGeom prst="rect">
            <a:avLst/>
          </a:prstGeom>
        </p:spPr>
      </p:pic>
      <p:pic>
        <p:nvPicPr>
          <p:cNvPr id="15" name="Picture 14" descr="Background pattern&#10;&#10;Description automatically generated with medium confidence">
            <a:extLst>
              <a:ext uri="{FF2B5EF4-FFF2-40B4-BE49-F238E27FC236}">
                <a16:creationId xmlns:a16="http://schemas.microsoft.com/office/drawing/2014/main" id="{C51601D6-AE2F-3441-B6CC-6A6AB05E99FC}"/>
              </a:ext>
            </a:extLst>
          </p:cNvPr>
          <p:cNvPicPr>
            <a:picLocks noChangeAspect="1"/>
          </p:cNvPicPr>
          <p:nvPr/>
        </p:nvPicPr>
        <p:blipFill rotWithShape="1">
          <a:blip r:embed="rId4"/>
          <a:srcRect t="52333" r="10198"/>
          <a:stretch/>
        </p:blipFill>
        <p:spPr>
          <a:xfrm>
            <a:off x="4390305" y="1259172"/>
            <a:ext cx="3656121" cy="2293497"/>
          </a:xfrm>
          <a:prstGeom prst="rect">
            <a:avLst/>
          </a:prstGeom>
        </p:spPr>
      </p:pic>
      <p:pic>
        <p:nvPicPr>
          <p:cNvPr id="17" name="Picture 16" descr="Diagram&#10;&#10;Description automatically generated">
            <a:extLst>
              <a:ext uri="{FF2B5EF4-FFF2-40B4-BE49-F238E27FC236}">
                <a16:creationId xmlns:a16="http://schemas.microsoft.com/office/drawing/2014/main" id="{A6B44EA2-566F-8642-8352-29C5C79D576F}"/>
              </a:ext>
            </a:extLst>
          </p:cNvPr>
          <p:cNvPicPr>
            <a:picLocks noChangeAspect="1"/>
          </p:cNvPicPr>
          <p:nvPr/>
        </p:nvPicPr>
        <p:blipFill>
          <a:blip r:embed="rId5"/>
          <a:stretch>
            <a:fillRect/>
          </a:stretch>
        </p:blipFill>
        <p:spPr>
          <a:xfrm>
            <a:off x="-1" y="0"/>
            <a:ext cx="12205265" cy="6818758"/>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A83FA119-3561-4D4E-9E72-E443739163B4}"/>
              </a:ext>
            </a:extLst>
          </p:cNvPr>
          <p:cNvPicPr>
            <a:picLocks noChangeAspect="1"/>
          </p:cNvPicPr>
          <p:nvPr/>
        </p:nvPicPr>
        <p:blipFill>
          <a:blip r:embed="rId6"/>
          <a:stretch>
            <a:fillRect/>
          </a:stretch>
        </p:blipFill>
        <p:spPr>
          <a:xfrm>
            <a:off x="3960" y="2213"/>
            <a:ext cx="12201304" cy="6816545"/>
          </a:xfrm>
          <a:prstGeom prst="rect">
            <a:avLst/>
          </a:prstGeom>
        </p:spPr>
      </p:pic>
      <p:pic>
        <p:nvPicPr>
          <p:cNvPr id="21" name="Picture 20" descr="Diagram&#10;&#10;Description automatically generated">
            <a:extLst>
              <a:ext uri="{FF2B5EF4-FFF2-40B4-BE49-F238E27FC236}">
                <a16:creationId xmlns:a16="http://schemas.microsoft.com/office/drawing/2014/main" id="{49BF1B47-850D-404E-8890-3C9E7F630F3F}"/>
              </a:ext>
            </a:extLst>
          </p:cNvPr>
          <p:cNvPicPr>
            <a:picLocks noChangeAspect="1"/>
          </p:cNvPicPr>
          <p:nvPr/>
        </p:nvPicPr>
        <p:blipFill>
          <a:blip r:embed="rId7"/>
          <a:stretch>
            <a:fillRect/>
          </a:stretch>
        </p:blipFill>
        <p:spPr>
          <a:xfrm>
            <a:off x="-2236" y="-1315"/>
            <a:ext cx="12205266" cy="6818758"/>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8571867B-8F77-0A44-A459-634A0F3A80C4}"/>
              </a:ext>
            </a:extLst>
          </p:cNvPr>
          <p:cNvPicPr>
            <a:picLocks noChangeAspect="1"/>
          </p:cNvPicPr>
          <p:nvPr/>
        </p:nvPicPr>
        <p:blipFill>
          <a:blip r:embed="rId8"/>
          <a:stretch>
            <a:fillRect/>
          </a:stretch>
        </p:blipFill>
        <p:spPr>
          <a:xfrm>
            <a:off x="6685613" y="3358230"/>
            <a:ext cx="1228595" cy="2902795"/>
          </a:xfrm>
          <a:prstGeom prst="rect">
            <a:avLst/>
          </a:prstGeom>
        </p:spPr>
      </p:pic>
      <p:pic>
        <p:nvPicPr>
          <p:cNvPr id="25" name="Picture 24" descr="Diagram&#10;&#10;Description automatically generated">
            <a:extLst>
              <a:ext uri="{FF2B5EF4-FFF2-40B4-BE49-F238E27FC236}">
                <a16:creationId xmlns:a16="http://schemas.microsoft.com/office/drawing/2014/main" id="{CF175136-C4BD-6146-906E-56EB8CB0371C}"/>
              </a:ext>
            </a:extLst>
          </p:cNvPr>
          <p:cNvPicPr>
            <a:picLocks noChangeAspect="1"/>
          </p:cNvPicPr>
          <p:nvPr/>
        </p:nvPicPr>
        <p:blipFill>
          <a:blip r:embed="rId9"/>
          <a:stretch>
            <a:fillRect/>
          </a:stretch>
        </p:blipFill>
        <p:spPr>
          <a:xfrm>
            <a:off x="-2236" y="-2564"/>
            <a:ext cx="12207499" cy="6820007"/>
          </a:xfrm>
          <a:prstGeom prst="rect">
            <a:avLst/>
          </a:prstGeom>
        </p:spPr>
      </p:pic>
      <p:pic>
        <p:nvPicPr>
          <p:cNvPr id="27" name="Picture 26" descr="Diagram&#10;&#10;Description automatically generated">
            <a:extLst>
              <a:ext uri="{FF2B5EF4-FFF2-40B4-BE49-F238E27FC236}">
                <a16:creationId xmlns:a16="http://schemas.microsoft.com/office/drawing/2014/main" id="{4A209ED3-0060-CC4F-A117-4CA05C039D3C}"/>
              </a:ext>
            </a:extLst>
          </p:cNvPr>
          <p:cNvPicPr>
            <a:picLocks noChangeAspect="1"/>
          </p:cNvPicPr>
          <p:nvPr/>
        </p:nvPicPr>
        <p:blipFill>
          <a:blip r:embed="rId10"/>
          <a:stretch>
            <a:fillRect/>
          </a:stretch>
        </p:blipFill>
        <p:spPr>
          <a:xfrm>
            <a:off x="-2236" y="-2631"/>
            <a:ext cx="12207623" cy="6820075"/>
          </a:xfrm>
          <a:prstGeom prst="rect">
            <a:avLst/>
          </a:prstGeom>
        </p:spPr>
      </p:pic>
      <p:pic>
        <p:nvPicPr>
          <p:cNvPr id="29" name="Picture 28" descr="Diagram&#10;&#10;Description automatically generated">
            <a:extLst>
              <a:ext uri="{FF2B5EF4-FFF2-40B4-BE49-F238E27FC236}">
                <a16:creationId xmlns:a16="http://schemas.microsoft.com/office/drawing/2014/main" id="{22C5EDD3-F35D-B248-A19B-7E938E2B04E9}"/>
              </a:ext>
            </a:extLst>
          </p:cNvPr>
          <p:cNvPicPr>
            <a:picLocks noChangeAspect="1"/>
          </p:cNvPicPr>
          <p:nvPr/>
        </p:nvPicPr>
        <p:blipFill rotWithShape="1">
          <a:blip r:embed="rId11"/>
          <a:srcRect l="64832" t="26169" r="575" b="29629"/>
          <a:stretch/>
        </p:blipFill>
        <p:spPr>
          <a:xfrm>
            <a:off x="7914208" y="1783830"/>
            <a:ext cx="4220737" cy="3013022"/>
          </a:xfrm>
          <a:prstGeom prst="rect">
            <a:avLst/>
          </a:prstGeom>
        </p:spPr>
      </p:pic>
      <p:sp>
        <p:nvSpPr>
          <p:cNvPr id="2" name="Title 1">
            <a:extLst>
              <a:ext uri="{FF2B5EF4-FFF2-40B4-BE49-F238E27FC236}">
                <a16:creationId xmlns:a16="http://schemas.microsoft.com/office/drawing/2014/main" id="{F53620EF-3D23-434C-8E5B-E43E91221F0F}"/>
              </a:ext>
            </a:extLst>
          </p:cNvPr>
          <p:cNvSpPr>
            <a:spLocks noGrp="1"/>
          </p:cNvSpPr>
          <p:nvPr>
            <p:ph type="title"/>
          </p:nvPr>
        </p:nvSpPr>
        <p:spPr>
          <a:xfrm>
            <a:off x="3256050" y="2850935"/>
            <a:ext cx="6259425" cy="528940"/>
          </a:xfrm>
        </p:spPr>
        <p:txBody>
          <a:bodyPr>
            <a:normAutofit fontScale="90000"/>
          </a:bodyPr>
          <a:lstStyle/>
          <a:p>
            <a:r>
              <a:rPr lang="en-GB" sz="3600" dirty="0"/>
              <a:t>Limb Growth and Patterning</a:t>
            </a:r>
          </a:p>
        </p:txBody>
      </p:sp>
      <p:sp>
        <p:nvSpPr>
          <p:cNvPr id="30" name="TextBox 29">
            <a:extLst>
              <a:ext uri="{FF2B5EF4-FFF2-40B4-BE49-F238E27FC236}">
                <a16:creationId xmlns:a16="http://schemas.microsoft.com/office/drawing/2014/main" id="{A954B494-31A7-D948-A003-1CBFBC39807A}"/>
              </a:ext>
            </a:extLst>
          </p:cNvPr>
          <p:cNvSpPr txBox="1"/>
          <p:nvPr/>
        </p:nvSpPr>
        <p:spPr>
          <a:xfrm>
            <a:off x="303670" y="6079436"/>
            <a:ext cx="2585964" cy="646331"/>
          </a:xfrm>
          <a:prstGeom prst="rect">
            <a:avLst/>
          </a:prstGeom>
          <a:noFill/>
        </p:spPr>
        <p:txBody>
          <a:bodyPr wrap="none" rtlCol="0">
            <a:spAutoFit/>
          </a:bodyPr>
          <a:lstStyle/>
          <a:p>
            <a:r>
              <a:rPr lang="en-GB" b="1" dirty="0">
                <a:solidFill>
                  <a:srgbClr val="FF0000"/>
                </a:solidFill>
              </a:rPr>
              <a:t>AER – FGF4 and FGF8</a:t>
            </a:r>
          </a:p>
          <a:p>
            <a:r>
              <a:rPr lang="en-GB" dirty="0">
                <a:solidFill>
                  <a:srgbClr val="FF0000"/>
                </a:solidFill>
              </a:rPr>
              <a:t>Mesenchymal cells - RA</a:t>
            </a:r>
          </a:p>
        </p:txBody>
      </p:sp>
      <p:sp>
        <p:nvSpPr>
          <p:cNvPr id="31" name="TextBox 30">
            <a:extLst>
              <a:ext uri="{FF2B5EF4-FFF2-40B4-BE49-F238E27FC236}">
                <a16:creationId xmlns:a16="http://schemas.microsoft.com/office/drawing/2014/main" id="{8CF0FD5B-0896-DD48-B3D5-C624B67460BE}"/>
              </a:ext>
            </a:extLst>
          </p:cNvPr>
          <p:cNvSpPr txBox="1"/>
          <p:nvPr/>
        </p:nvSpPr>
        <p:spPr>
          <a:xfrm>
            <a:off x="9862303" y="5438473"/>
            <a:ext cx="1403718" cy="369332"/>
          </a:xfrm>
          <a:prstGeom prst="rect">
            <a:avLst/>
          </a:prstGeom>
          <a:noFill/>
        </p:spPr>
        <p:txBody>
          <a:bodyPr wrap="none" rtlCol="0">
            <a:spAutoFit/>
          </a:bodyPr>
          <a:lstStyle/>
          <a:p>
            <a:r>
              <a:rPr lang="en-GB" b="1" dirty="0">
                <a:solidFill>
                  <a:srgbClr val="FF0000"/>
                </a:solidFill>
              </a:rPr>
              <a:t>ZPA </a:t>
            </a:r>
            <a:r>
              <a:rPr lang="en-GB" b="1" dirty="0">
                <a:solidFill>
                  <a:srgbClr val="FF0000"/>
                </a:solidFill>
                <a:sym typeface="Wingdings" pitchFamily="2" charset="2"/>
              </a:rPr>
              <a:t> SSH</a:t>
            </a:r>
            <a:endParaRPr lang="en-GB" dirty="0">
              <a:solidFill>
                <a:srgbClr val="FF0000"/>
              </a:solidFill>
            </a:endParaRPr>
          </a:p>
        </p:txBody>
      </p:sp>
    </p:spTree>
    <p:extLst>
      <p:ext uri="{BB962C8B-B14F-4D97-AF65-F5344CB8AC3E}">
        <p14:creationId xmlns:p14="http://schemas.microsoft.com/office/powerpoint/2010/main" val="22847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F4BBD-0C88-DE40-8028-BEDF80F8B621}"/>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pic>
        <p:nvPicPr>
          <p:cNvPr id="7" name="Picture 6">
            <a:extLst>
              <a:ext uri="{FF2B5EF4-FFF2-40B4-BE49-F238E27FC236}">
                <a16:creationId xmlns:a16="http://schemas.microsoft.com/office/drawing/2014/main" id="{F4BC9B04-5ED1-BC4F-A200-BDFB7B37DC2F}"/>
              </a:ext>
            </a:extLst>
          </p:cNvPr>
          <p:cNvPicPr>
            <a:picLocks noChangeAspect="1"/>
          </p:cNvPicPr>
          <p:nvPr/>
        </p:nvPicPr>
        <p:blipFill rotWithShape="1">
          <a:blip r:embed="rId2"/>
          <a:srcRect l="456" t="1926" r="218" b="-1213"/>
          <a:stretch/>
        </p:blipFill>
        <p:spPr>
          <a:xfrm>
            <a:off x="987973" y="270532"/>
            <a:ext cx="10728072" cy="5956847"/>
          </a:xfrm>
          <a:prstGeom prst="rect">
            <a:avLst/>
          </a:prstGeom>
        </p:spPr>
      </p:pic>
    </p:spTree>
    <p:extLst>
      <p:ext uri="{BB962C8B-B14F-4D97-AF65-F5344CB8AC3E}">
        <p14:creationId xmlns:p14="http://schemas.microsoft.com/office/powerpoint/2010/main" val="331222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74E1-8B8C-EE4E-A051-2F6C8E8A5D98}"/>
              </a:ext>
            </a:extLst>
          </p:cNvPr>
          <p:cNvSpPr>
            <a:spLocks noGrp="1"/>
          </p:cNvSpPr>
          <p:nvPr>
            <p:ph type="title"/>
          </p:nvPr>
        </p:nvSpPr>
        <p:spPr/>
        <p:txBody>
          <a:bodyPr>
            <a:normAutofit fontScale="90000"/>
          </a:bodyPr>
          <a:lstStyle/>
          <a:p>
            <a:r>
              <a:rPr lang="en-GB" dirty="0"/>
              <a:t>Which of these following statements is correct.</a:t>
            </a:r>
          </a:p>
        </p:txBody>
      </p:sp>
      <p:sp>
        <p:nvSpPr>
          <p:cNvPr id="4" name="TextBox 3">
            <a:extLst>
              <a:ext uri="{FF2B5EF4-FFF2-40B4-BE49-F238E27FC236}">
                <a16:creationId xmlns:a16="http://schemas.microsoft.com/office/drawing/2014/main" id="{092F4BBD-0C88-DE40-8028-BEDF80F8B621}"/>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sp>
        <p:nvSpPr>
          <p:cNvPr id="5" name="Content Placeholder 2">
            <a:extLst>
              <a:ext uri="{FF2B5EF4-FFF2-40B4-BE49-F238E27FC236}">
                <a16:creationId xmlns:a16="http://schemas.microsoft.com/office/drawing/2014/main" id="{3B9DDF04-F2F7-EE40-BF05-AB8A031FF5DE}"/>
              </a:ext>
            </a:extLst>
          </p:cNvPr>
          <p:cNvSpPr>
            <a:spLocks noGrp="1"/>
          </p:cNvSpPr>
          <p:nvPr>
            <p:ph idx="1"/>
          </p:nvPr>
        </p:nvSpPr>
        <p:spPr>
          <a:xfrm>
            <a:off x="838200" y="1825625"/>
            <a:ext cx="10515600" cy="4351338"/>
          </a:xfrm>
        </p:spPr>
        <p:txBody>
          <a:bodyPr/>
          <a:lstStyle/>
          <a:p>
            <a:pPr marL="514350" indent="-514350">
              <a:buFont typeface="+mj-lt"/>
              <a:buAutoNum type="arabicPeriod"/>
            </a:pPr>
            <a:r>
              <a:rPr lang="en-GB" dirty="0"/>
              <a:t>Proximal-Distal patterning is controlled by AER which produces RA (retinoic acid).</a:t>
            </a:r>
          </a:p>
          <a:p>
            <a:pPr marL="514350" indent="-514350">
              <a:buFont typeface="+mj-lt"/>
              <a:buAutoNum type="arabicPeriod"/>
            </a:pPr>
            <a:r>
              <a:rPr lang="en-GB" dirty="0"/>
              <a:t>Proximal-Distal patterning is controlled by AER which produces FGF.</a:t>
            </a:r>
          </a:p>
          <a:p>
            <a:pPr marL="514350" indent="-514350">
              <a:buFont typeface="+mj-lt"/>
              <a:buAutoNum type="arabicPeriod"/>
            </a:pPr>
            <a:r>
              <a:rPr lang="en-GB" dirty="0"/>
              <a:t>Proximal-Distal patterning is controlled by the ectoderm</a:t>
            </a:r>
          </a:p>
          <a:p>
            <a:pPr marL="514350" indent="-514350">
              <a:buFont typeface="+mj-lt"/>
              <a:buAutoNum type="arabicPeriod"/>
            </a:pPr>
            <a:r>
              <a:rPr lang="en-GB" dirty="0"/>
              <a:t>Proximal-Distal patterning is controlled by ZPA which produces SHH.</a:t>
            </a:r>
          </a:p>
          <a:p>
            <a:pPr marL="514350" indent="-514350">
              <a:buFont typeface="+mj-lt"/>
              <a:buAutoNum type="arabicPeriod"/>
            </a:pP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399474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28F4E-B582-7C41-98A1-A21B13F8B941}"/>
              </a:ext>
            </a:extLst>
          </p:cNvPr>
          <p:cNvSpPr/>
          <p:nvPr/>
        </p:nvSpPr>
        <p:spPr>
          <a:xfrm>
            <a:off x="1028700" y="1471613"/>
            <a:ext cx="10158413" cy="445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53620EF-3D23-434C-8E5B-E43E91221F0F}"/>
              </a:ext>
            </a:extLst>
          </p:cNvPr>
          <p:cNvSpPr>
            <a:spLocks noGrp="1"/>
          </p:cNvSpPr>
          <p:nvPr>
            <p:ph type="title"/>
          </p:nvPr>
        </p:nvSpPr>
        <p:spPr/>
        <p:txBody>
          <a:bodyPr/>
          <a:lstStyle/>
          <a:p>
            <a:r>
              <a:rPr lang="en-GB" dirty="0"/>
              <a:t>Digit Developments</a:t>
            </a:r>
          </a:p>
        </p:txBody>
      </p:sp>
      <p:sp>
        <p:nvSpPr>
          <p:cNvPr id="4" name="TextBox 3">
            <a:extLst>
              <a:ext uri="{FF2B5EF4-FFF2-40B4-BE49-F238E27FC236}">
                <a16:creationId xmlns:a16="http://schemas.microsoft.com/office/drawing/2014/main" id="{3E30A0DD-F70A-E34D-B5F3-C7C5F1CEA9EB}"/>
              </a:ext>
            </a:extLst>
          </p:cNvPr>
          <p:cNvSpPr txBox="1"/>
          <p:nvPr/>
        </p:nvSpPr>
        <p:spPr>
          <a:xfrm>
            <a:off x="8993379" y="6449426"/>
            <a:ext cx="3141566" cy="369332"/>
          </a:xfrm>
          <a:prstGeom prst="rect">
            <a:avLst/>
          </a:prstGeom>
          <a:noFill/>
        </p:spPr>
        <p:txBody>
          <a:bodyPr wrap="none" rtlCol="0">
            <a:spAutoFit/>
          </a:bodyPr>
          <a:lstStyle/>
          <a:p>
            <a:r>
              <a:rPr lang="en-GB" b="1" dirty="0">
                <a:solidFill>
                  <a:schemeClr val="accent6">
                    <a:lumMod val="50000"/>
                  </a:schemeClr>
                </a:solidFill>
              </a:rPr>
              <a:t>mzyee5@nottingham.ac.uk</a:t>
            </a:r>
          </a:p>
        </p:txBody>
      </p:sp>
      <p:pic>
        <p:nvPicPr>
          <p:cNvPr id="5" name="Picture 4">
            <a:extLst>
              <a:ext uri="{FF2B5EF4-FFF2-40B4-BE49-F238E27FC236}">
                <a16:creationId xmlns:a16="http://schemas.microsoft.com/office/drawing/2014/main" id="{3A176FCD-259C-FA47-9AA5-5A0431EE1B22}"/>
              </a:ext>
            </a:extLst>
          </p:cNvPr>
          <p:cNvPicPr>
            <a:picLocks noChangeAspect="1"/>
          </p:cNvPicPr>
          <p:nvPr/>
        </p:nvPicPr>
        <p:blipFill>
          <a:blip r:embed="rId3"/>
          <a:stretch>
            <a:fillRect/>
          </a:stretch>
        </p:blipFill>
        <p:spPr>
          <a:xfrm>
            <a:off x="1215316" y="1687261"/>
            <a:ext cx="9759330" cy="4013452"/>
          </a:xfrm>
          <a:prstGeom prst="rect">
            <a:avLst/>
          </a:prstGeom>
        </p:spPr>
      </p:pic>
    </p:spTree>
    <p:extLst>
      <p:ext uri="{BB962C8B-B14F-4D97-AF65-F5344CB8AC3E}">
        <p14:creationId xmlns:p14="http://schemas.microsoft.com/office/powerpoint/2010/main" val="1086216620"/>
      </p:ext>
    </p:extLst>
  </p:cSld>
  <p:clrMapOvr>
    <a:masterClrMapping/>
  </p:clrMapOvr>
</p:sld>
</file>

<file path=ppt/theme/theme1.xml><?xml version="1.0" encoding="utf-8"?>
<a:theme xmlns:a="http://schemas.openxmlformats.org/drawingml/2006/main" name="ExploreVTI">
  <a:themeElements>
    <a:clrScheme name="AnalogousFromDarkSeedLeftStep">
      <a:dk1>
        <a:srgbClr val="000000"/>
      </a:dk1>
      <a:lt1>
        <a:srgbClr val="FFFFFF"/>
      </a:lt1>
      <a:dk2>
        <a:srgbClr val="30241B"/>
      </a:dk2>
      <a:lt2>
        <a:srgbClr val="F1F0F3"/>
      </a:lt2>
      <a:accent1>
        <a:srgbClr val="91AB3B"/>
      </a:accent1>
      <a:accent2>
        <a:srgbClr val="B8A034"/>
      </a:accent2>
      <a:accent3>
        <a:srgbClr val="CA7B46"/>
      </a:accent3>
      <a:accent4>
        <a:srgbClr val="B83436"/>
      </a:accent4>
      <a:accent5>
        <a:srgbClr val="CA467F"/>
      </a:accent5>
      <a:accent6>
        <a:srgbClr val="B834A4"/>
      </a:accent6>
      <a:hlink>
        <a:srgbClr val="C04464"/>
      </a:hlink>
      <a:folHlink>
        <a:srgbClr val="7F7F7F"/>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10674</TotalTime>
  <Words>2151</Words>
  <Application>Microsoft Macintosh PowerPoint</Application>
  <PresentationFormat>Widescreen</PresentationFormat>
  <Paragraphs>301</Paragraphs>
  <Slides>24</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Avenir Next LT Pro</vt:lpstr>
      <vt:lpstr>AvenirNext LT Pro Medium</vt:lpstr>
      <vt:lpstr>Calibri</vt:lpstr>
      <vt:lpstr>Courier New</vt:lpstr>
      <vt:lpstr>Modern Love</vt:lpstr>
      <vt:lpstr>Rockwell</vt:lpstr>
      <vt:lpstr>Segoe UI</vt:lpstr>
      <vt:lpstr>ExploreVTI</vt:lpstr>
      <vt:lpstr>EMBRYOLOGY</vt:lpstr>
      <vt:lpstr>PART 1- EMI</vt:lpstr>
      <vt:lpstr>Recap</vt:lpstr>
      <vt:lpstr>PowerPoint Presentation</vt:lpstr>
      <vt:lpstr>Limb buds</vt:lpstr>
      <vt:lpstr>Limb Growth and Patterning</vt:lpstr>
      <vt:lpstr>PowerPoint Presentation</vt:lpstr>
      <vt:lpstr>Which of these following statements is correct.</vt:lpstr>
      <vt:lpstr>Digit Developments</vt:lpstr>
      <vt:lpstr>Limb Rotation</vt:lpstr>
      <vt:lpstr>Summary from the past 2 sessions</vt:lpstr>
      <vt:lpstr>Summary from today</vt:lpstr>
      <vt:lpstr>Thank you!</vt:lpstr>
      <vt:lpstr>PART 2- SNEHA</vt:lpstr>
      <vt:lpstr>Limb Bones</vt:lpstr>
      <vt:lpstr>Firstly how is bone formed? </vt:lpstr>
      <vt:lpstr>Endochondral Bone Formation</vt:lpstr>
      <vt:lpstr>Dermatomes of Limbs </vt:lpstr>
      <vt:lpstr>Myotomes</vt:lpstr>
      <vt:lpstr>Myotomes Formed in Embryo at 4 weeks</vt:lpstr>
      <vt:lpstr>Malformations of the Limbs </vt:lpstr>
      <vt:lpstr>Achondroplastic dwarfism</vt:lpstr>
      <vt:lpstr>Disruption of growth and/or patterning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EMBRYOLOGY</dc:title>
  <dc:creator>Emayanthi Emayakumaran</dc:creator>
  <cp:lastModifiedBy>Sneha Suresh</cp:lastModifiedBy>
  <cp:revision>30</cp:revision>
  <dcterms:created xsi:type="dcterms:W3CDTF">2021-01-29T16:27:55Z</dcterms:created>
  <dcterms:modified xsi:type="dcterms:W3CDTF">2021-03-19T12:08:54Z</dcterms:modified>
</cp:coreProperties>
</file>